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5" name="Google Shape;49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8" name="Google Shape;648;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2503487"/>
            <a:ext cx="9144000" cy="1006475"/>
          </a:xfrm>
          <a:prstGeom prst="rect">
            <a:avLst/>
          </a:prstGeom>
          <a:solidFill>
            <a:schemeClr val="dk1"/>
          </a:solid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b="1"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 y="365126"/>
            <a:ext cx="11617779" cy="679904"/>
          </a:xfrm>
          <a:prstGeom prst="rect">
            <a:avLst/>
          </a:prstGeom>
          <a:solidFill>
            <a:schemeClr val="dk1"/>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3.jpg"/><Relationship Id="rId5"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jpg"/><Relationship Id="rId4" Type="http://schemas.openxmlformats.org/officeDocument/2006/relationships/image" Target="../media/image22.jpg"/><Relationship Id="rId5" Type="http://schemas.openxmlformats.org/officeDocument/2006/relationships/image" Target="../media/image23.jpg"/><Relationship Id="rId6"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jpg"/><Relationship Id="rId4"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hyperlink" Target="http://www.rollingstone.com/sports/features/madden-and-me-how-footballs-biggest-video-game-took-over-my-life-20150828"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4.jpg"/><Relationship Id="rId5" Type="http://schemas.openxmlformats.org/officeDocument/2006/relationships/image" Target="../media/image4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jpg"/><Relationship Id="rId4" Type="http://schemas.openxmlformats.org/officeDocument/2006/relationships/image" Target="../media/image31.png"/><Relationship Id="rId5" Type="http://schemas.openxmlformats.org/officeDocument/2006/relationships/image" Target="../media/image3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jpg"/><Relationship Id="rId4" Type="http://schemas.openxmlformats.org/officeDocument/2006/relationships/image" Target="../media/image5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the-artifice.com/relative-difficulty-challenging-frustrating/" TargetMode="Externa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5.png"/><Relationship Id="rId4" Type="http://schemas.openxmlformats.org/officeDocument/2006/relationships/hyperlink" Target="https://www.youtube.com/watch?v=55dc8DGAM1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6.jpg"/><Relationship Id="rId4" Type="http://schemas.openxmlformats.org/officeDocument/2006/relationships/image" Target="../media/image45.jpg"/><Relationship Id="rId5" Type="http://schemas.openxmlformats.org/officeDocument/2006/relationships/image" Target="../media/image3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jpg"/><Relationship Id="rId4" Type="http://schemas.openxmlformats.org/officeDocument/2006/relationships/image" Target="../media/image42.jpg"/><Relationship Id="rId5" Type="http://schemas.openxmlformats.org/officeDocument/2006/relationships/image" Target="../media/image5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52.png"/><Relationship Id="rId9" Type="http://schemas.openxmlformats.org/officeDocument/2006/relationships/image" Target="../media/image50.jpg"/><Relationship Id="rId5" Type="http://schemas.openxmlformats.org/officeDocument/2006/relationships/image" Target="../media/image58.png"/><Relationship Id="rId6" Type="http://schemas.openxmlformats.org/officeDocument/2006/relationships/image" Target="../media/image62.jpg"/><Relationship Id="rId7" Type="http://schemas.openxmlformats.org/officeDocument/2006/relationships/image" Target="../media/image54.png"/><Relationship Id="rId8" Type="http://schemas.openxmlformats.org/officeDocument/2006/relationships/image" Target="../media/image4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9.jpg"/><Relationship Id="rId4" Type="http://schemas.openxmlformats.org/officeDocument/2006/relationships/image" Target="../media/image7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9.png"/><Relationship Id="rId4" Type="http://schemas.openxmlformats.org/officeDocument/2006/relationships/image" Target="../media/image6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0.jp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1.png"/><Relationship Id="rId4" Type="http://schemas.openxmlformats.org/officeDocument/2006/relationships/image" Target="../media/image63.gif"/><Relationship Id="rId5" Type="http://schemas.openxmlformats.org/officeDocument/2006/relationships/image" Target="../media/image70.png"/><Relationship Id="rId6" Type="http://schemas.openxmlformats.org/officeDocument/2006/relationships/image" Target="../media/image8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4.png"/><Relationship Id="rId4" Type="http://schemas.openxmlformats.org/officeDocument/2006/relationships/hyperlink" Target="http://fallout.wikia.com/wiki/Fallout_4_settlement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upload.wikimedia.org/wikipedia/en/e/e5/Doom_Construction_Kit_cover.jpg" TargetMode="External"/><Relationship Id="rId4" Type="http://schemas.openxmlformats.org/officeDocument/2006/relationships/image" Target="../media/image68.jpg"/><Relationship Id="rId5" Type="http://schemas.openxmlformats.org/officeDocument/2006/relationships/hyperlink" Target="http://upload.wikimedia.org/wikipedia/en/d/d2/The_Doom_Hacker's_Guide_cover.jpg" TargetMode="External"/><Relationship Id="rId6" Type="http://schemas.openxmlformats.org/officeDocument/2006/relationships/image" Target="../media/image61.jpg"/><Relationship Id="rId7" Type="http://schemas.openxmlformats.org/officeDocument/2006/relationships/image" Target="../media/image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upload.wikimedia.org/wikipedia/en/6/67/Counter-Strike_Box.jpg" TargetMode="External"/><Relationship Id="rId4" Type="http://schemas.openxmlformats.org/officeDocument/2006/relationships/image" Target="../media/image67.jpg"/><Relationship Id="rId5"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25.jpg"/><Relationship Id="rId4" Type="http://schemas.openxmlformats.org/officeDocument/2006/relationships/image" Target="../media/image83.png"/><Relationship Id="rId5" Type="http://schemas.openxmlformats.org/officeDocument/2006/relationships/image" Target="../media/image7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z.about.com/d/sexuality/1/0/A/3/sex_positions_missionary_position.JPG" TargetMode="External"/><Relationship Id="rId4" Type="http://schemas.openxmlformats.org/officeDocument/2006/relationships/image" Target="../media/image6.jpg"/><Relationship Id="rId5" Type="http://schemas.openxmlformats.org/officeDocument/2006/relationships/image" Target="../media/image17.jpg"/><Relationship Id="rId6" Type="http://schemas.openxmlformats.org/officeDocument/2006/relationships/image" Target="../media/image2.jpg"/><Relationship Id="rId7"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3.jpg"/><Relationship Id="rId4" Type="http://schemas.openxmlformats.org/officeDocument/2006/relationships/image" Target="../media/image82.jpg"/><Relationship Id="rId5" Type="http://schemas.openxmlformats.org/officeDocument/2006/relationships/image" Target="../media/image74.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1.jpg"/><Relationship Id="rId4" Type="http://schemas.openxmlformats.org/officeDocument/2006/relationships/image" Target="../media/image89.jpg"/><Relationship Id="rId5" Type="http://schemas.openxmlformats.org/officeDocument/2006/relationships/image" Target="../media/image84.jpg"/><Relationship Id="rId6" Type="http://schemas.openxmlformats.org/officeDocument/2006/relationships/image" Target="../media/image9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3.png"/><Relationship Id="rId4" Type="http://schemas.openxmlformats.org/officeDocument/2006/relationships/image" Target="../media/image9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7.jpg"/><Relationship Id="rId4" Type="http://schemas.openxmlformats.org/officeDocument/2006/relationships/image" Target="../media/image86.jpg"/><Relationship Id="rId5" Type="http://schemas.openxmlformats.org/officeDocument/2006/relationships/image" Target="../media/image88.jpg"/><Relationship Id="rId6" Type="http://schemas.openxmlformats.org/officeDocument/2006/relationships/image" Target="../media/image10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6.jpg"/><Relationship Id="rId4" Type="http://schemas.openxmlformats.org/officeDocument/2006/relationships/image" Target="../media/image1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7.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0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5.jpg"/><Relationship Id="rId4" Type="http://schemas.openxmlformats.org/officeDocument/2006/relationships/image" Target="../media/image9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11.jpg"/><Relationship Id="rId4" Type="http://schemas.openxmlformats.org/officeDocument/2006/relationships/image" Target="../media/image9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07.jpg"/><Relationship Id="rId4" Type="http://schemas.openxmlformats.org/officeDocument/2006/relationships/image" Target="../media/image117.jpg"/><Relationship Id="rId5" Type="http://schemas.openxmlformats.org/officeDocument/2006/relationships/hyperlink" Target="https://www.youtube.com/watch?v=tWtvrPTbQ_c"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8.png"/><Relationship Id="rId4" Type="http://schemas.openxmlformats.org/officeDocument/2006/relationships/image" Target="../media/image102.png"/><Relationship Id="rId5" Type="http://schemas.openxmlformats.org/officeDocument/2006/relationships/image" Target="../media/image10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1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1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9.png"/><Relationship Id="rId4" Type="http://schemas.openxmlformats.org/officeDocument/2006/relationships/image" Target="../media/image106.png"/><Relationship Id="rId5" Type="http://schemas.openxmlformats.org/officeDocument/2006/relationships/hyperlink" Target="http://www.vice.com/read/video-game-addiction-is-destroying-american-lives-456"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0.png"/><Relationship Id="rId4" Type="http://schemas.openxmlformats.org/officeDocument/2006/relationships/image" Target="../media/image127.png"/><Relationship Id="rId5" Type="http://schemas.openxmlformats.org/officeDocument/2006/relationships/image" Target="../media/image108.png"/><Relationship Id="rId6" Type="http://schemas.openxmlformats.org/officeDocument/2006/relationships/image" Target="../media/image124.png"/><Relationship Id="rId7" Type="http://schemas.openxmlformats.org/officeDocument/2006/relationships/hyperlink" Target="https://www.youtube.com/watch?v=ry4MPPFd5_c"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1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22.jpg"/><Relationship Id="rId4" Type="http://schemas.openxmlformats.org/officeDocument/2006/relationships/image" Target="../media/image12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21.jpg"/><Relationship Id="rId4" Type="http://schemas.openxmlformats.org/officeDocument/2006/relationships/image" Target="../media/image115.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19.jpg"/><Relationship Id="rId4" Type="http://schemas.openxmlformats.org/officeDocument/2006/relationships/hyperlink" Target="https://www.youtube.com/watch?v=xMJZ-_bJKdI" TargetMode="External"/><Relationship Id="rId5" Type="http://schemas.openxmlformats.org/officeDocument/2006/relationships/image" Target="../media/image1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matthewbarr.co.uk/bartle/" TargetMode="External"/><Relationship Id="rId4" Type="http://schemas.openxmlformats.org/officeDocument/2006/relationships/image" Target="../media/image1.jpg"/><Relationship Id="rId5"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0" y="0"/>
            <a:ext cx="12192000" cy="7172960"/>
          </a:xfrm>
          <a:prstGeom prst="rect">
            <a:avLst/>
          </a:prstGeom>
          <a:noFill/>
          <a:ln>
            <a:noFill/>
          </a:ln>
        </p:spPr>
      </p:pic>
      <p:sp>
        <p:nvSpPr>
          <p:cNvPr id="89" name="Google Shape;89;p13"/>
          <p:cNvSpPr txBox="1"/>
          <p:nvPr>
            <p:ph type="ctrTitle"/>
          </p:nvPr>
        </p:nvSpPr>
        <p:spPr>
          <a:xfrm>
            <a:off x="0" y="148279"/>
            <a:ext cx="7105650" cy="851846"/>
          </a:xfrm>
          <a:prstGeom prst="rect">
            <a:avLst/>
          </a:prstGeom>
          <a:solidFill>
            <a:schemeClr val="dk1"/>
          </a:solid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b="1" lang="en-CA" sz="4400"/>
              <a:t>Psychology and Motivation 2:</a:t>
            </a:r>
            <a:endParaRPr b="1" sz="4400"/>
          </a:p>
        </p:txBody>
      </p:sp>
      <p:sp>
        <p:nvSpPr>
          <p:cNvPr id="90" name="Google Shape;90;p13"/>
          <p:cNvSpPr txBox="1"/>
          <p:nvPr>
            <p:ph idx="1" type="subTitle"/>
          </p:nvPr>
        </p:nvSpPr>
        <p:spPr>
          <a:xfrm>
            <a:off x="4086225" y="5702687"/>
            <a:ext cx="8105776" cy="840988"/>
          </a:xfrm>
          <a:prstGeom prst="rect">
            <a:avLst/>
          </a:prstGeom>
          <a:solidFill>
            <a:schemeClr val="dk1"/>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None/>
            </a:pPr>
            <a:r>
              <a:rPr b="1" lang="en-CA" sz="4000">
                <a:solidFill>
                  <a:schemeClr val="lt1"/>
                </a:solidFill>
              </a:rPr>
              <a:t>Mechanics and Play </a:t>
            </a:r>
            <a:endParaRPr b="1" sz="4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idx="1" type="body"/>
          </p:nvPr>
        </p:nvSpPr>
        <p:spPr>
          <a:xfrm>
            <a:off x="469565" y="1763029"/>
            <a:ext cx="11407148" cy="448624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800"/>
              <a:buChar char="•"/>
            </a:pPr>
            <a:r>
              <a:rPr b="1" lang="en-CA">
                <a:solidFill>
                  <a:srgbClr val="C00000"/>
                </a:solidFill>
              </a:rPr>
              <a:t>Extrinsic Motivation: </a:t>
            </a:r>
            <a:r>
              <a:rPr lang="en-CA"/>
              <a:t>The individual is motivated by                                     </a:t>
            </a:r>
            <a:r>
              <a:rPr i="1" lang="en-CA"/>
              <a:t>EXTERNAL </a:t>
            </a:r>
            <a:r>
              <a:rPr lang="en-CA"/>
              <a:t>forces—praise, money, fame, items.</a:t>
            </a:r>
            <a:endParaRPr/>
          </a:p>
          <a:p>
            <a:pPr indent="-228600" lvl="1" marL="685800" rtl="0" algn="l">
              <a:lnSpc>
                <a:spcPct val="90000"/>
              </a:lnSpc>
              <a:spcBef>
                <a:spcPts val="500"/>
              </a:spcBef>
              <a:spcAft>
                <a:spcPts val="0"/>
              </a:spcAft>
              <a:buClr>
                <a:schemeClr val="dk1"/>
              </a:buClr>
              <a:buSzPts val="2400"/>
              <a:buChar char="•"/>
            </a:pPr>
            <a:r>
              <a:rPr b="1" lang="en-CA"/>
              <a:t>EXAMPLE: </a:t>
            </a:r>
            <a:r>
              <a:rPr lang="en-CA"/>
              <a:t>Many people go to their jobs not because they                                                love them, but because of the paycheck. If they weren’t                                                  paid, they would not go. </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Intrinsic Motivation: </a:t>
            </a:r>
            <a:r>
              <a:rPr lang="en-CA"/>
              <a:t>The individual is motivated by </a:t>
            </a:r>
            <a:r>
              <a:rPr i="1" lang="en-CA"/>
              <a:t>INTERNAL </a:t>
            </a:r>
            <a:r>
              <a:rPr lang="en-CA"/>
              <a:t>forces—curiosity, creativity, a desire to learn</a:t>
            </a:r>
            <a:endParaRPr/>
          </a:p>
          <a:p>
            <a:pPr indent="-228600" lvl="1" marL="685800" rtl="0" algn="l">
              <a:lnSpc>
                <a:spcPct val="90000"/>
              </a:lnSpc>
              <a:spcBef>
                <a:spcPts val="500"/>
              </a:spcBef>
              <a:spcAft>
                <a:spcPts val="0"/>
              </a:spcAft>
              <a:buClr>
                <a:schemeClr val="dk1"/>
              </a:buClr>
              <a:buSzPts val="2400"/>
              <a:buChar char="•"/>
            </a:pPr>
            <a:r>
              <a:rPr b="1" lang="en-CA"/>
              <a:t>EXAMPLE: </a:t>
            </a:r>
            <a:r>
              <a:rPr lang="en-CA"/>
              <a:t>You take guitar lessons because you want to—not because you’re paid to or you have to. You are </a:t>
            </a:r>
            <a:r>
              <a:rPr i="1" lang="en-CA"/>
              <a:t>internally</a:t>
            </a:r>
            <a:r>
              <a:rPr lang="en-CA"/>
              <a:t> motivated. </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THE PROBLEM: </a:t>
            </a:r>
            <a:r>
              <a:rPr lang="en-CA"/>
              <a:t>Motivations can be manipulated and rearranged. People can be ‘tricked’ and ‘trained’ into potentially negative behaviours. </a:t>
            </a:r>
            <a:endParaRPr/>
          </a:p>
        </p:txBody>
      </p:sp>
      <p:sp>
        <p:nvSpPr>
          <p:cNvPr id="157" name="Google Shape;157;p22"/>
          <p:cNvSpPr txBox="1"/>
          <p:nvPr/>
        </p:nvSpPr>
        <p:spPr>
          <a:xfrm>
            <a:off x="1" y="349863"/>
            <a:ext cx="7018638" cy="1027069"/>
          </a:xfrm>
          <a:prstGeom prst="rect">
            <a:avLst/>
          </a:prstGeom>
          <a:solidFill>
            <a:schemeClr val="dk1"/>
          </a:solidFill>
          <a:ln>
            <a:noFill/>
          </a:ln>
        </p:spPr>
        <p:txBody>
          <a:bodyPr anchorCtr="0" anchor="ctr" bIns="45700" lIns="91425" spcFirstLastPara="1" rIns="91425" wrap="square" tIns="45700">
            <a:normAutofit fontScale="90000" lnSpcReduction="200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Extrinsic and Intrinsic Motivation: </a:t>
            </a:r>
            <a:r>
              <a:rPr b="1" i="0" lang="en-CA" sz="4400" u="none" cap="none" strike="noStrike">
                <a:solidFill>
                  <a:srgbClr val="F4B081"/>
                </a:solidFill>
                <a:latin typeface="Calibri"/>
                <a:ea typeface="Calibri"/>
                <a:cs typeface="Calibri"/>
                <a:sym typeface="Calibri"/>
              </a:rPr>
              <a:t>Brief Definitions </a:t>
            </a:r>
            <a:endParaRPr b="1" i="0" sz="5500" u="none" cap="none" strike="noStrike">
              <a:solidFill>
                <a:srgbClr val="F4B081"/>
              </a:solidFill>
              <a:latin typeface="Calibri"/>
              <a:ea typeface="Calibri"/>
              <a:cs typeface="Calibri"/>
              <a:sym typeface="Calibri"/>
            </a:endParaRPr>
          </a:p>
        </p:txBody>
      </p:sp>
      <p:pic>
        <p:nvPicPr>
          <p:cNvPr id="158" name="Google Shape;158;p22"/>
          <p:cNvPicPr preferRelativeResize="0"/>
          <p:nvPr/>
        </p:nvPicPr>
        <p:blipFill rotWithShape="1">
          <a:blip r:embed="rId3">
            <a:alphaModFix/>
          </a:blip>
          <a:srcRect b="0" l="0" r="0" t="0"/>
          <a:stretch/>
        </p:blipFill>
        <p:spPr>
          <a:xfrm>
            <a:off x="8612089" y="217199"/>
            <a:ext cx="3264624" cy="3301523"/>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idx="1" type="body"/>
          </p:nvPr>
        </p:nvSpPr>
        <p:spPr>
          <a:xfrm>
            <a:off x="451022" y="163615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CA" sz="3600"/>
              <a:t>Like in any classification system, </a:t>
            </a:r>
            <a:r>
              <a:rPr b="1" lang="en-CA" sz="3600"/>
              <a:t>overlapping</a:t>
            </a:r>
            <a:r>
              <a:rPr lang="en-CA" sz="3600"/>
              <a:t> exists; however, here are five categories of games as they  appeal to specific player ‘wants’ or types:  </a:t>
            </a:r>
            <a:endParaRPr/>
          </a:p>
          <a:p>
            <a:pPr indent="-228600" lvl="1" marL="685800" rtl="0" algn="l">
              <a:lnSpc>
                <a:spcPct val="90000"/>
              </a:lnSpc>
              <a:spcBef>
                <a:spcPts val="500"/>
              </a:spcBef>
              <a:spcAft>
                <a:spcPts val="0"/>
              </a:spcAft>
              <a:buClr>
                <a:srgbClr val="C00000"/>
              </a:buClr>
              <a:buSzPts val="3200"/>
              <a:buChar char="•"/>
            </a:pPr>
            <a:r>
              <a:rPr b="1" lang="en-CA" sz="3200">
                <a:solidFill>
                  <a:srgbClr val="C00000"/>
                </a:solidFill>
              </a:rPr>
              <a:t>The Game as Sport: </a:t>
            </a:r>
            <a:r>
              <a:rPr b="1" lang="en-CA" sz="3200"/>
              <a:t>competition</a:t>
            </a:r>
            <a:r>
              <a:rPr b="1" lang="en-CA" sz="3200">
                <a:solidFill>
                  <a:srgbClr val="C00000"/>
                </a:solidFill>
              </a:rPr>
              <a:t> </a:t>
            </a:r>
            <a:endParaRPr/>
          </a:p>
          <a:p>
            <a:pPr indent="-228600" lvl="1" marL="685800" rtl="0" algn="l">
              <a:lnSpc>
                <a:spcPct val="90000"/>
              </a:lnSpc>
              <a:spcBef>
                <a:spcPts val="500"/>
              </a:spcBef>
              <a:spcAft>
                <a:spcPts val="0"/>
              </a:spcAft>
              <a:buClr>
                <a:srgbClr val="008000"/>
              </a:buClr>
              <a:buSzPts val="3200"/>
              <a:buChar char="•"/>
            </a:pPr>
            <a:r>
              <a:rPr b="1" lang="en-CA" sz="3200">
                <a:solidFill>
                  <a:srgbClr val="008000"/>
                </a:solidFill>
              </a:rPr>
              <a:t>The Game as Story: </a:t>
            </a:r>
            <a:r>
              <a:rPr b="1" lang="en-CA" sz="3200"/>
              <a:t>curiosity </a:t>
            </a:r>
            <a:endParaRPr/>
          </a:p>
          <a:p>
            <a:pPr indent="-228600" lvl="1" marL="685800" rtl="0" algn="l">
              <a:lnSpc>
                <a:spcPct val="90000"/>
              </a:lnSpc>
              <a:spcBef>
                <a:spcPts val="500"/>
              </a:spcBef>
              <a:spcAft>
                <a:spcPts val="0"/>
              </a:spcAft>
              <a:buClr>
                <a:schemeClr val="dk2"/>
              </a:buClr>
              <a:buSzPts val="3200"/>
              <a:buChar char="•"/>
            </a:pPr>
            <a:r>
              <a:rPr b="1" lang="en-CA" sz="3200">
                <a:solidFill>
                  <a:schemeClr val="dk2"/>
                </a:solidFill>
              </a:rPr>
              <a:t>The Game as Project: </a:t>
            </a:r>
            <a:r>
              <a:rPr b="1" lang="en-CA" sz="3200"/>
              <a:t>creativity</a:t>
            </a:r>
            <a:r>
              <a:rPr b="1" lang="en-CA" sz="3200">
                <a:solidFill>
                  <a:schemeClr val="dk2"/>
                </a:solidFill>
              </a:rPr>
              <a:t>   </a:t>
            </a:r>
            <a:endParaRPr/>
          </a:p>
          <a:p>
            <a:pPr indent="-228600" lvl="1" marL="685800" rtl="0" algn="l">
              <a:lnSpc>
                <a:spcPct val="90000"/>
              </a:lnSpc>
              <a:spcBef>
                <a:spcPts val="500"/>
              </a:spcBef>
              <a:spcAft>
                <a:spcPts val="0"/>
              </a:spcAft>
              <a:buClr>
                <a:srgbClr val="C55A11"/>
              </a:buClr>
              <a:buSzPts val="3200"/>
              <a:buChar char="•"/>
            </a:pPr>
            <a:r>
              <a:rPr b="1" lang="en-CA" sz="3200">
                <a:solidFill>
                  <a:srgbClr val="C55A11"/>
                </a:solidFill>
              </a:rPr>
              <a:t>The Game as Simulation: </a:t>
            </a:r>
            <a:r>
              <a:rPr b="1" lang="en-CA" sz="3200"/>
              <a:t>contact and connection</a:t>
            </a:r>
            <a:endParaRPr/>
          </a:p>
          <a:p>
            <a:pPr indent="-228600" lvl="1" marL="685800" rtl="0" algn="l">
              <a:lnSpc>
                <a:spcPct val="90000"/>
              </a:lnSpc>
              <a:spcBef>
                <a:spcPts val="500"/>
              </a:spcBef>
              <a:spcAft>
                <a:spcPts val="0"/>
              </a:spcAft>
              <a:buClr>
                <a:srgbClr val="7030A0"/>
              </a:buClr>
              <a:buSzPts val="3200"/>
              <a:buChar char="•"/>
            </a:pPr>
            <a:r>
              <a:rPr b="1" lang="en-CA" sz="3200">
                <a:solidFill>
                  <a:srgbClr val="7030A0"/>
                </a:solidFill>
              </a:rPr>
              <a:t>The Game as Goods: </a:t>
            </a:r>
            <a:r>
              <a:rPr b="1" lang="en-CA" sz="3200"/>
              <a:t>consumerism and collecting</a:t>
            </a:r>
            <a:endParaRPr b="1" sz="3200"/>
          </a:p>
        </p:txBody>
      </p:sp>
      <p:sp>
        <p:nvSpPr>
          <p:cNvPr id="164" name="Google Shape;164;p23"/>
          <p:cNvSpPr txBox="1"/>
          <p:nvPr/>
        </p:nvSpPr>
        <p:spPr>
          <a:xfrm>
            <a:off x="1" y="290984"/>
            <a:ext cx="8476734" cy="1043546"/>
          </a:xfrm>
          <a:prstGeom prst="rect">
            <a:avLst/>
          </a:prstGeom>
          <a:solidFill>
            <a:schemeClr val="dk1"/>
          </a:solidFill>
          <a:ln>
            <a:noFill/>
          </a:ln>
        </p:spPr>
        <p:txBody>
          <a:bodyPr anchorCtr="0" anchor="ctr" bIns="45700" lIns="91425" spcFirstLastPara="1" rIns="91425" wrap="square" tIns="45700">
            <a:normAutofit fontScale="75000" lnSpcReduction="20000"/>
          </a:bodyPr>
          <a:lstStyle/>
          <a:p>
            <a:pPr indent="0" lvl="0" marL="0" marR="0" rtl="0" algn="l">
              <a:lnSpc>
                <a:spcPct val="90000"/>
              </a:lnSpc>
              <a:spcBef>
                <a:spcPts val="0"/>
              </a:spcBef>
              <a:spcAft>
                <a:spcPts val="0"/>
              </a:spcAft>
              <a:buClr>
                <a:schemeClr val="lt1"/>
              </a:buClr>
              <a:buSzPct val="100000"/>
              <a:buFont typeface="Calibri"/>
              <a:buNone/>
            </a:pPr>
            <a:r>
              <a:rPr b="1" i="0" lang="en-CA" sz="5500" u="none" cap="none" strike="noStrike">
                <a:solidFill>
                  <a:schemeClr val="lt1"/>
                </a:solidFill>
                <a:latin typeface="Calibri"/>
                <a:ea typeface="Calibri"/>
                <a:cs typeface="Calibri"/>
                <a:sym typeface="Calibri"/>
              </a:rPr>
              <a:t>Muhlbock’s Taxonomy of Game Types and Player Motivation</a:t>
            </a:r>
            <a:endParaRPr b="1" i="0" sz="55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idx="1" type="body"/>
          </p:nvPr>
        </p:nvSpPr>
        <p:spPr>
          <a:xfrm>
            <a:off x="607541" y="1784436"/>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sz="3600"/>
              <a:t>Appeals to Bartle’s ‘killers’ and ‘achievers’</a:t>
            </a:r>
            <a:endParaRPr/>
          </a:p>
          <a:p>
            <a:pPr indent="-228600" lvl="0" marL="228600" rtl="0" algn="l">
              <a:lnSpc>
                <a:spcPct val="90000"/>
              </a:lnSpc>
              <a:spcBef>
                <a:spcPts val="1000"/>
              </a:spcBef>
              <a:spcAft>
                <a:spcPts val="0"/>
              </a:spcAft>
              <a:buClr>
                <a:schemeClr val="dk1"/>
              </a:buClr>
              <a:buSzPct val="100000"/>
              <a:buChar char="•"/>
            </a:pPr>
            <a:r>
              <a:rPr lang="en-CA" sz="3600"/>
              <a:t>Player motivation is </a:t>
            </a:r>
            <a:r>
              <a:rPr b="1" lang="en-CA" sz="3600"/>
              <a:t>competition</a:t>
            </a:r>
            <a:r>
              <a:rPr lang="en-CA" sz="3600"/>
              <a:t>, both with one’s self and/or others: a focus on the destination as opposed to the journey.</a:t>
            </a:r>
            <a:endParaRPr/>
          </a:p>
          <a:p>
            <a:pPr indent="-228600" lvl="1" marL="685800" rtl="0" algn="l">
              <a:lnSpc>
                <a:spcPct val="90000"/>
              </a:lnSpc>
              <a:spcBef>
                <a:spcPts val="500"/>
              </a:spcBef>
              <a:spcAft>
                <a:spcPts val="0"/>
              </a:spcAft>
              <a:buClr>
                <a:schemeClr val="dk1"/>
              </a:buClr>
              <a:buSzPct val="100000"/>
              <a:buChar char="•"/>
            </a:pPr>
            <a:r>
              <a:rPr b="1" lang="en-CA" sz="3200"/>
              <a:t>Intrinsic Motivators: </a:t>
            </a:r>
            <a:r>
              <a:rPr lang="en-CA" sz="3200"/>
              <a:t>Goal completion or Endurance  </a:t>
            </a:r>
            <a:endParaRPr/>
          </a:p>
          <a:p>
            <a:pPr indent="-228600" lvl="1" marL="685800" rtl="0" algn="l">
              <a:lnSpc>
                <a:spcPct val="90000"/>
              </a:lnSpc>
              <a:spcBef>
                <a:spcPts val="500"/>
              </a:spcBef>
              <a:spcAft>
                <a:spcPts val="0"/>
              </a:spcAft>
              <a:buClr>
                <a:schemeClr val="dk1"/>
              </a:buClr>
              <a:buSzPct val="100000"/>
              <a:buChar char="•"/>
            </a:pPr>
            <a:r>
              <a:rPr b="1" lang="en-CA" sz="3200"/>
              <a:t>Extrinsic Motivators: </a:t>
            </a:r>
            <a:r>
              <a:rPr lang="en-CA" sz="3200"/>
              <a:t>Fame, Fear or Glory </a:t>
            </a:r>
            <a:endParaRPr/>
          </a:p>
          <a:p>
            <a:pPr indent="-228600" lvl="1" marL="685800" rtl="0" algn="l">
              <a:lnSpc>
                <a:spcPct val="90000"/>
              </a:lnSpc>
              <a:spcBef>
                <a:spcPts val="500"/>
              </a:spcBef>
              <a:spcAft>
                <a:spcPts val="0"/>
              </a:spcAft>
              <a:buClr>
                <a:schemeClr val="dk1"/>
              </a:buClr>
              <a:buSzPct val="100000"/>
              <a:buChar char="•"/>
            </a:pPr>
            <a:r>
              <a:rPr b="1" lang="en-CA" sz="3200"/>
              <a:t>Designer Exploitation: </a:t>
            </a:r>
            <a:r>
              <a:rPr lang="en-CA" sz="3200"/>
              <a:t>pay to win, pay for cosmetics, leaderboards, any type of numerical/material ranking.     </a:t>
            </a:r>
            <a:endParaRPr/>
          </a:p>
          <a:p>
            <a:pPr indent="-228600" lvl="0" marL="228600" rtl="0" algn="l">
              <a:lnSpc>
                <a:spcPct val="90000"/>
              </a:lnSpc>
              <a:spcBef>
                <a:spcPts val="1000"/>
              </a:spcBef>
              <a:spcAft>
                <a:spcPts val="0"/>
              </a:spcAft>
              <a:buClr>
                <a:schemeClr val="dk1"/>
              </a:buClr>
              <a:buSzPct val="100000"/>
              <a:buChar char="•"/>
            </a:pPr>
            <a:r>
              <a:rPr lang="en-CA" sz="3600"/>
              <a:t>Overlaps well with ‘game as goods’ and ‘game as project’</a:t>
            </a:r>
            <a:endParaRPr sz="3600"/>
          </a:p>
        </p:txBody>
      </p:sp>
      <p:sp>
        <p:nvSpPr>
          <p:cNvPr id="170" name="Google Shape;170;p24"/>
          <p:cNvSpPr txBox="1"/>
          <p:nvPr/>
        </p:nvSpPr>
        <p:spPr>
          <a:xfrm>
            <a:off x="1" y="290984"/>
            <a:ext cx="7677664"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6000" u="none" cap="none" strike="noStrike">
                <a:solidFill>
                  <a:schemeClr val="lt1"/>
                </a:solidFill>
                <a:latin typeface="Calibri"/>
                <a:ea typeface="Calibri"/>
                <a:cs typeface="Calibri"/>
                <a:sym typeface="Calibri"/>
              </a:rPr>
              <a:t>The Game As </a:t>
            </a:r>
            <a:r>
              <a:rPr b="1" i="0" lang="en-CA" sz="6000" u="none" cap="none" strike="noStrike">
                <a:solidFill>
                  <a:srgbClr val="FF6161"/>
                </a:solidFill>
                <a:latin typeface="Calibri"/>
                <a:ea typeface="Calibri"/>
                <a:cs typeface="Calibri"/>
                <a:sym typeface="Calibri"/>
              </a:rPr>
              <a:t>SPORT</a:t>
            </a:r>
            <a:endParaRPr b="1" i="0" sz="6000" u="none" cap="none" strike="noStrike">
              <a:solidFill>
                <a:srgbClr val="FF616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idx="1" type="body"/>
          </p:nvPr>
        </p:nvSpPr>
        <p:spPr>
          <a:xfrm>
            <a:off x="599303" y="1726770"/>
            <a:ext cx="6640396" cy="453398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600"/>
              <a:buChar char="•"/>
            </a:pPr>
            <a:r>
              <a:rPr lang="en-CA" sz="3600"/>
              <a:t>Consider “survival” games like </a:t>
            </a:r>
            <a:r>
              <a:rPr i="1" lang="en-CA" sz="3600"/>
              <a:t>PUBG, Fortnite, DAY Z, Rust, or Ark: Survival Evolved</a:t>
            </a:r>
            <a:endParaRPr/>
          </a:p>
          <a:p>
            <a:pPr indent="-228600" lvl="0" marL="228600" rtl="0" algn="l">
              <a:lnSpc>
                <a:spcPct val="90000"/>
              </a:lnSpc>
              <a:spcBef>
                <a:spcPts val="1000"/>
              </a:spcBef>
              <a:spcAft>
                <a:spcPts val="0"/>
              </a:spcAft>
              <a:buClr>
                <a:schemeClr val="dk1"/>
              </a:buClr>
              <a:buSzPts val="3600"/>
              <a:buChar char="•"/>
            </a:pPr>
            <a:r>
              <a:rPr lang="en-CA" sz="3600"/>
              <a:t>Consider solo or team based combat, be it in MOBA’s, Sports Games, RTS’s or MMOs.</a:t>
            </a:r>
            <a:endParaRPr/>
          </a:p>
          <a:p>
            <a:pPr indent="-228600" lvl="0" marL="228600" rtl="0" algn="l">
              <a:lnSpc>
                <a:spcPct val="90000"/>
              </a:lnSpc>
              <a:spcBef>
                <a:spcPts val="1000"/>
              </a:spcBef>
              <a:spcAft>
                <a:spcPts val="0"/>
              </a:spcAft>
              <a:buClr>
                <a:schemeClr val="dk1"/>
              </a:buClr>
              <a:buSzPts val="3600"/>
              <a:buChar char="•"/>
            </a:pPr>
            <a:r>
              <a:rPr lang="en-CA" sz="3600"/>
              <a:t>Consider mechanics like leaderboards, achievements, difficulty levels, or even ‘points.’   </a:t>
            </a:r>
            <a:endParaRPr sz="3600"/>
          </a:p>
        </p:txBody>
      </p:sp>
      <p:sp>
        <p:nvSpPr>
          <p:cNvPr id="176" name="Google Shape;176;p25"/>
          <p:cNvSpPr txBox="1"/>
          <p:nvPr/>
        </p:nvSpPr>
        <p:spPr>
          <a:xfrm>
            <a:off x="1" y="290984"/>
            <a:ext cx="10700950"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6000" u="none" cap="none" strike="noStrike">
                <a:solidFill>
                  <a:schemeClr val="lt1"/>
                </a:solidFill>
                <a:latin typeface="Calibri"/>
                <a:ea typeface="Calibri"/>
                <a:cs typeface="Calibri"/>
                <a:sym typeface="Calibri"/>
              </a:rPr>
              <a:t>The Game As </a:t>
            </a:r>
            <a:r>
              <a:rPr b="1" i="0" lang="en-CA" sz="6000" u="none" cap="none" strike="noStrike">
                <a:solidFill>
                  <a:srgbClr val="FF6161"/>
                </a:solidFill>
                <a:latin typeface="Calibri"/>
                <a:ea typeface="Calibri"/>
                <a:cs typeface="Calibri"/>
                <a:sym typeface="Calibri"/>
              </a:rPr>
              <a:t>SPORT: </a:t>
            </a:r>
            <a:r>
              <a:rPr b="1" i="0" lang="en-CA" sz="6000" u="none" cap="none" strike="noStrike">
                <a:solidFill>
                  <a:schemeClr val="lt1"/>
                </a:solidFill>
                <a:latin typeface="Calibri"/>
                <a:ea typeface="Calibri"/>
                <a:cs typeface="Calibri"/>
                <a:sym typeface="Calibri"/>
              </a:rPr>
              <a:t>Examples</a:t>
            </a:r>
            <a:endParaRPr b="1" i="0" sz="6000" u="none" cap="none" strike="noStrike">
              <a:solidFill>
                <a:schemeClr val="lt1"/>
              </a:solidFill>
              <a:latin typeface="Calibri"/>
              <a:ea typeface="Calibri"/>
              <a:cs typeface="Calibri"/>
              <a:sym typeface="Calibri"/>
            </a:endParaRPr>
          </a:p>
        </p:txBody>
      </p:sp>
      <p:pic>
        <p:nvPicPr>
          <p:cNvPr id="177" name="Google Shape;177;p25"/>
          <p:cNvPicPr preferRelativeResize="0"/>
          <p:nvPr/>
        </p:nvPicPr>
        <p:blipFill rotWithShape="1">
          <a:blip r:embed="rId3">
            <a:alphaModFix/>
          </a:blip>
          <a:srcRect b="0" l="0" r="3921" t="0"/>
          <a:stretch/>
        </p:blipFill>
        <p:spPr>
          <a:xfrm>
            <a:off x="7239699" y="1726770"/>
            <a:ext cx="4618705" cy="48072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idx="1" type="body"/>
          </p:nvPr>
        </p:nvSpPr>
        <p:spPr>
          <a:xfrm>
            <a:off x="736771" y="1369712"/>
            <a:ext cx="10515600" cy="400676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Humans are social animals: we desire companionship—instinctually </a:t>
            </a:r>
            <a:endParaRPr/>
          </a:p>
          <a:p>
            <a:pPr indent="-228600" lvl="0" marL="228600" rtl="0" algn="l">
              <a:lnSpc>
                <a:spcPct val="90000"/>
              </a:lnSpc>
              <a:spcBef>
                <a:spcPts val="1000"/>
              </a:spcBef>
              <a:spcAft>
                <a:spcPts val="0"/>
              </a:spcAft>
              <a:buClr>
                <a:schemeClr val="dk1"/>
              </a:buClr>
              <a:buSzPts val="3200"/>
              <a:buChar char="•"/>
            </a:pPr>
            <a:r>
              <a:rPr lang="en-CA" sz="3200"/>
              <a:t>Working together for common goals is rewarding simply for allowing us to engage and interact with one another.</a:t>
            </a:r>
            <a:endParaRPr sz="2800"/>
          </a:p>
        </p:txBody>
      </p:sp>
      <p:sp>
        <p:nvSpPr>
          <p:cNvPr id="183" name="Google Shape;183;p26"/>
          <p:cNvSpPr txBox="1"/>
          <p:nvPr/>
        </p:nvSpPr>
        <p:spPr>
          <a:xfrm>
            <a:off x="0" y="290985"/>
            <a:ext cx="9424086" cy="89526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The Good: Co-operation and Competition</a:t>
            </a:r>
            <a:endParaRPr b="1" i="0" sz="4400" u="none" cap="none" strike="noStrike">
              <a:solidFill>
                <a:schemeClr val="lt1"/>
              </a:solidFill>
              <a:latin typeface="Calibri"/>
              <a:ea typeface="Calibri"/>
              <a:cs typeface="Calibri"/>
              <a:sym typeface="Calibri"/>
            </a:endParaRPr>
          </a:p>
        </p:txBody>
      </p:sp>
      <p:pic>
        <p:nvPicPr>
          <p:cNvPr id="184" name="Google Shape;184;p26"/>
          <p:cNvPicPr preferRelativeResize="0"/>
          <p:nvPr/>
        </p:nvPicPr>
        <p:blipFill rotWithShape="1">
          <a:blip r:embed="rId3">
            <a:alphaModFix/>
          </a:blip>
          <a:srcRect b="0" l="0" r="0" t="0"/>
          <a:stretch/>
        </p:blipFill>
        <p:spPr>
          <a:xfrm>
            <a:off x="461318" y="3710734"/>
            <a:ext cx="3495589" cy="2796471"/>
          </a:xfrm>
          <a:prstGeom prst="rect">
            <a:avLst/>
          </a:prstGeom>
          <a:noFill/>
          <a:ln cap="flat" cmpd="sng" w="38100">
            <a:solidFill>
              <a:schemeClr val="dk1"/>
            </a:solidFill>
            <a:prstDash val="solid"/>
            <a:round/>
            <a:headEnd len="sm" w="sm" type="none"/>
            <a:tailEnd len="sm" w="sm" type="none"/>
          </a:ln>
        </p:spPr>
      </p:pic>
      <p:pic>
        <p:nvPicPr>
          <p:cNvPr id="185" name="Google Shape;185;p26"/>
          <p:cNvPicPr preferRelativeResize="0"/>
          <p:nvPr/>
        </p:nvPicPr>
        <p:blipFill rotWithShape="1">
          <a:blip r:embed="rId4">
            <a:alphaModFix/>
          </a:blip>
          <a:srcRect b="0" l="0" r="0" t="0"/>
          <a:stretch/>
        </p:blipFill>
        <p:spPr>
          <a:xfrm>
            <a:off x="4251410" y="3710734"/>
            <a:ext cx="3800919" cy="2776481"/>
          </a:xfrm>
          <a:prstGeom prst="rect">
            <a:avLst/>
          </a:prstGeom>
          <a:noFill/>
          <a:ln>
            <a:noFill/>
          </a:ln>
        </p:spPr>
      </p:pic>
      <p:pic>
        <p:nvPicPr>
          <p:cNvPr id="186" name="Google Shape;186;p26"/>
          <p:cNvPicPr preferRelativeResize="0"/>
          <p:nvPr/>
        </p:nvPicPr>
        <p:blipFill rotWithShape="1">
          <a:blip r:embed="rId5">
            <a:alphaModFix/>
          </a:blip>
          <a:srcRect b="0" l="0" r="0" t="0"/>
          <a:stretch/>
        </p:blipFill>
        <p:spPr>
          <a:xfrm>
            <a:off x="8346832" y="4007804"/>
            <a:ext cx="3495443" cy="21823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92" name="Google Shape;192;p27"/>
          <p:cNvPicPr preferRelativeResize="0"/>
          <p:nvPr>
            <p:ph idx="1" type="body"/>
          </p:nvPr>
        </p:nvPicPr>
        <p:blipFill rotWithShape="1">
          <a:blip r:embed="rId3">
            <a:alphaModFix/>
          </a:blip>
          <a:srcRect b="0" l="0" r="0" t="0"/>
          <a:stretch/>
        </p:blipFill>
        <p:spPr>
          <a:xfrm>
            <a:off x="0" y="3817337"/>
            <a:ext cx="5527589" cy="3109269"/>
          </a:xfrm>
          <a:prstGeom prst="rect">
            <a:avLst/>
          </a:prstGeom>
          <a:noFill/>
          <a:ln>
            <a:noFill/>
          </a:ln>
        </p:spPr>
      </p:pic>
      <p:pic>
        <p:nvPicPr>
          <p:cNvPr descr="http://images.guff.com/gallery/image/tmnt-001" id="193" name="Google Shape;193;p27"/>
          <p:cNvPicPr preferRelativeResize="0"/>
          <p:nvPr/>
        </p:nvPicPr>
        <p:blipFill rotWithShape="1">
          <a:blip r:embed="rId4">
            <a:alphaModFix/>
          </a:blip>
          <a:srcRect b="0" l="0" r="0" t="0"/>
          <a:stretch/>
        </p:blipFill>
        <p:spPr>
          <a:xfrm>
            <a:off x="0" y="0"/>
            <a:ext cx="6667500" cy="3810000"/>
          </a:xfrm>
          <a:prstGeom prst="rect">
            <a:avLst/>
          </a:prstGeom>
          <a:noFill/>
          <a:ln>
            <a:noFill/>
          </a:ln>
        </p:spPr>
      </p:pic>
      <p:pic>
        <p:nvPicPr>
          <p:cNvPr descr="http://images.guff.com/gallery/image/contra-2" id="194" name="Google Shape;194;p27"/>
          <p:cNvPicPr preferRelativeResize="0"/>
          <p:nvPr/>
        </p:nvPicPr>
        <p:blipFill rotWithShape="1">
          <a:blip r:embed="rId5">
            <a:alphaModFix/>
          </a:blip>
          <a:srcRect b="0" l="0" r="0" t="21473"/>
          <a:stretch/>
        </p:blipFill>
        <p:spPr>
          <a:xfrm>
            <a:off x="6396935" y="2660"/>
            <a:ext cx="5795065" cy="3413040"/>
          </a:xfrm>
          <a:prstGeom prst="rect">
            <a:avLst/>
          </a:prstGeom>
          <a:noFill/>
          <a:ln>
            <a:noFill/>
          </a:ln>
        </p:spPr>
      </p:pic>
      <p:pic>
        <p:nvPicPr>
          <p:cNvPr id="195" name="Google Shape;195;p27"/>
          <p:cNvPicPr preferRelativeResize="0"/>
          <p:nvPr/>
        </p:nvPicPr>
        <p:blipFill rotWithShape="1">
          <a:blip r:embed="rId6">
            <a:alphaModFix/>
          </a:blip>
          <a:srcRect b="0" l="0" r="0" t="0"/>
          <a:stretch/>
        </p:blipFill>
        <p:spPr>
          <a:xfrm>
            <a:off x="5527588" y="3109268"/>
            <a:ext cx="6664411" cy="3748731"/>
          </a:xfrm>
          <a:prstGeom prst="rect">
            <a:avLst/>
          </a:prstGeom>
          <a:noFill/>
          <a:ln>
            <a:noFill/>
          </a:ln>
        </p:spPr>
      </p:pic>
      <p:sp>
        <p:nvSpPr>
          <p:cNvPr id="196" name="Google Shape;196;p27"/>
          <p:cNvSpPr txBox="1"/>
          <p:nvPr/>
        </p:nvSpPr>
        <p:spPr>
          <a:xfrm>
            <a:off x="0" y="2660"/>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The Co-operation part…</a:t>
            </a:r>
            <a:endParaRPr b="1" i="0" sz="44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idx="1" type="body"/>
          </p:nvPr>
        </p:nvSpPr>
        <p:spPr>
          <a:xfrm>
            <a:off x="395416" y="1433384"/>
            <a:ext cx="5825502" cy="44995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CA"/>
              <a:t>And yet, very soon, friendly competition and the intrinsic desire for a sense of accomplishment can become an all consuming ‘addiction.’</a:t>
            </a:r>
            <a:endParaRPr/>
          </a:p>
          <a:p>
            <a:pPr indent="-228600" lvl="0" marL="228600" rtl="0" algn="l">
              <a:lnSpc>
                <a:spcPct val="90000"/>
              </a:lnSpc>
              <a:spcBef>
                <a:spcPts val="1000"/>
              </a:spcBef>
              <a:spcAft>
                <a:spcPts val="0"/>
              </a:spcAft>
              <a:buClr>
                <a:schemeClr val="dk1"/>
              </a:buClr>
              <a:buSzPts val="2800"/>
              <a:buChar char="•"/>
            </a:pPr>
            <a:r>
              <a:rPr lang="en-CA"/>
              <a:t>An extrinsic desire for recognition or fame—‘chasing the dragon’—with no end in sight.</a:t>
            </a:r>
            <a:endParaRPr/>
          </a:p>
          <a:p>
            <a:pPr indent="-228600" lvl="0" marL="228600" rtl="0" algn="l">
              <a:lnSpc>
                <a:spcPct val="90000"/>
              </a:lnSpc>
              <a:spcBef>
                <a:spcPts val="1000"/>
              </a:spcBef>
              <a:spcAft>
                <a:spcPts val="0"/>
              </a:spcAft>
              <a:buClr>
                <a:schemeClr val="dk1"/>
              </a:buClr>
              <a:buSzPts val="2800"/>
              <a:buChar char="•"/>
            </a:pPr>
            <a:r>
              <a:rPr lang="en-CA"/>
              <a:t>The compulsion to become #1 for some people is fierce: the problem is that no one can be #1 forever…so where does it end? </a:t>
            </a:r>
            <a:endParaRPr/>
          </a:p>
        </p:txBody>
      </p:sp>
      <p:sp>
        <p:nvSpPr>
          <p:cNvPr id="202" name="Google Shape;202;p28"/>
          <p:cNvSpPr txBox="1"/>
          <p:nvPr/>
        </p:nvSpPr>
        <p:spPr>
          <a:xfrm>
            <a:off x="0" y="156073"/>
            <a:ext cx="6460761" cy="1133080"/>
          </a:xfrm>
          <a:prstGeom prst="rect">
            <a:avLst/>
          </a:prstGeom>
          <a:solidFill>
            <a:schemeClr val="dk1"/>
          </a:solidFill>
          <a:ln>
            <a:noFill/>
          </a:ln>
        </p:spPr>
        <p:txBody>
          <a:bodyPr anchorCtr="0" anchor="ctr" bIns="45700" lIns="91425" spcFirstLastPara="1" rIns="91425" wrap="square" tIns="45700">
            <a:normAutofit fontScale="90000" lnSpcReduction="20000"/>
          </a:bodyPr>
          <a:lstStyle/>
          <a:p>
            <a:pPr indent="0" lvl="0" marL="0" marR="0" rtl="0" algn="l">
              <a:lnSpc>
                <a:spcPct val="90000"/>
              </a:lnSpc>
              <a:spcBef>
                <a:spcPts val="0"/>
              </a:spcBef>
              <a:spcAft>
                <a:spcPts val="0"/>
              </a:spcAft>
              <a:buClr>
                <a:schemeClr val="lt1"/>
              </a:buClr>
              <a:buSzPct val="100000"/>
              <a:buFont typeface="Calibri"/>
              <a:buNone/>
            </a:pPr>
            <a:r>
              <a:rPr b="1" i="0" lang="en-CA" sz="4800" u="none" cap="none" strike="noStrike">
                <a:solidFill>
                  <a:schemeClr val="lt1"/>
                </a:solidFill>
                <a:latin typeface="Calibri"/>
                <a:ea typeface="Calibri"/>
                <a:cs typeface="Calibri"/>
                <a:sym typeface="Calibri"/>
              </a:rPr>
              <a:t>From Intrinsic to Extrinsic : Competition to Extremes</a:t>
            </a:r>
            <a:endParaRPr b="1" i="0" sz="4800" u="none" cap="none" strike="noStrike">
              <a:solidFill>
                <a:schemeClr val="lt1"/>
              </a:solidFill>
              <a:latin typeface="Calibri"/>
              <a:ea typeface="Calibri"/>
              <a:cs typeface="Calibri"/>
              <a:sym typeface="Calibri"/>
            </a:endParaRPr>
          </a:p>
        </p:txBody>
      </p:sp>
      <p:pic>
        <p:nvPicPr>
          <p:cNvPr descr="https://r.mprd.se/fup/up/35491-Street_Fighter_II_-_The_World_Warrior_(Europe)-1459171155.jpg" id="203" name="Google Shape;203;p28"/>
          <p:cNvPicPr preferRelativeResize="0"/>
          <p:nvPr/>
        </p:nvPicPr>
        <p:blipFill rotWithShape="1">
          <a:blip r:embed="rId3">
            <a:alphaModFix/>
          </a:blip>
          <a:srcRect b="0" l="0" r="0" t="0"/>
          <a:stretch/>
        </p:blipFill>
        <p:spPr>
          <a:xfrm>
            <a:off x="7092558" y="290985"/>
            <a:ext cx="4619818" cy="3466230"/>
          </a:xfrm>
          <a:prstGeom prst="rect">
            <a:avLst/>
          </a:prstGeom>
          <a:noFill/>
          <a:ln cap="flat" cmpd="sng" w="38100">
            <a:solidFill>
              <a:schemeClr val="dk1"/>
            </a:solidFill>
            <a:prstDash val="solid"/>
            <a:round/>
            <a:headEnd len="sm" w="sm" type="none"/>
            <a:tailEnd len="sm" w="sm" type="none"/>
          </a:ln>
        </p:spPr>
      </p:pic>
      <p:pic>
        <p:nvPicPr>
          <p:cNvPr descr="https://s-media-cache-ak0.pinimg.com/originals/96/91/f6/9691f6f18b18cb7c1510a08cc17b7c29.jpg" id="204" name="Google Shape;204;p28"/>
          <p:cNvPicPr preferRelativeResize="0"/>
          <p:nvPr/>
        </p:nvPicPr>
        <p:blipFill rotWithShape="1">
          <a:blip r:embed="rId4">
            <a:alphaModFix/>
          </a:blip>
          <a:srcRect b="0" l="0" r="0" t="0"/>
          <a:stretch/>
        </p:blipFill>
        <p:spPr>
          <a:xfrm>
            <a:off x="7271110" y="4080863"/>
            <a:ext cx="4262714" cy="2372403"/>
          </a:xfrm>
          <a:prstGeom prst="rect">
            <a:avLst/>
          </a:prstGeom>
          <a:noFill/>
          <a:ln cap="flat" cmpd="sng" w="38100">
            <a:solidFill>
              <a:schemeClr val="dk1"/>
            </a:solidFill>
            <a:prstDash val="solid"/>
            <a:round/>
            <a:headEnd len="sm" w="sm" type="none"/>
            <a:tailEnd len="sm" w="sm" type="none"/>
          </a:ln>
        </p:spPr>
      </p:pic>
      <p:sp>
        <p:nvSpPr>
          <p:cNvPr id="205" name="Google Shape;205;p28"/>
          <p:cNvSpPr txBox="1"/>
          <p:nvPr/>
        </p:nvSpPr>
        <p:spPr>
          <a:xfrm>
            <a:off x="0" y="6026046"/>
            <a:ext cx="6730584" cy="831954"/>
          </a:xfrm>
          <a:prstGeom prst="rect">
            <a:avLst/>
          </a:prstGeom>
          <a:solidFill>
            <a:schemeClr val="dk1"/>
          </a:solid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lt1"/>
              </a:buClr>
              <a:buSzPct val="100000"/>
              <a:buFont typeface="Calibri"/>
              <a:buNone/>
            </a:pPr>
            <a:r>
              <a:rPr b="1" i="0" lang="en-CA" sz="2800" u="none" cap="none" strike="noStrike">
                <a:solidFill>
                  <a:schemeClr val="lt1"/>
                </a:solidFill>
                <a:latin typeface="Calibri"/>
                <a:ea typeface="Calibri"/>
                <a:cs typeface="Calibri"/>
                <a:sym typeface="Calibri"/>
              </a:rPr>
              <a:t>Put simply: </a:t>
            </a:r>
            <a:r>
              <a:rPr b="1" i="0" lang="en-CA" sz="2800" u="none" cap="none" strike="noStrike">
                <a:solidFill>
                  <a:srgbClr val="FFC000"/>
                </a:solidFill>
                <a:latin typeface="Calibri"/>
                <a:ea typeface="Calibri"/>
                <a:cs typeface="Calibri"/>
                <a:sym typeface="Calibri"/>
              </a:rPr>
              <a:t>Are you gaming for yourself or gaming for others? </a:t>
            </a:r>
            <a:endParaRPr b="1" i="0" sz="2800" u="none" cap="none" strike="noStrike">
              <a:solidFill>
                <a:srgbClr val="FFC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11" name="Google Shape;211;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12" name="Google Shape;212;p29"/>
          <p:cNvPicPr preferRelativeResize="0"/>
          <p:nvPr/>
        </p:nvPicPr>
        <p:blipFill rotWithShape="1">
          <a:blip r:embed="rId3">
            <a:alphaModFix/>
          </a:blip>
          <a:srcRect b="0" l="0" r="0" t="0"/>
          <a:stretch/>
        </p:blipFill>
        <p:spPr>
          <a:xfrm>
            <a:off x="650789" y="99970"/>
            <a:ext cx="10439657" cy="6613996"/>
          </a:xfrm>
          <a:prstGeom prst="rect">
            <a:avLst/>
          </a:prstGeom>
          <a:noFill/>
          <a:ln>
            <a:noFill/>
          </a:ln>
        </p:spPr>
      </p:pic>
      <p:sp>
        <p:nvSpPr>
          <p:cNvPr id="213" name="Google Shape;213;p29"/>
          <p:cNvSpPr txBox="1"/>
          <p:nvPr/>
        </p:nvSpPr>
        <p:spPr>
          <a:xfrm>
            <a:off x="7471719" y="963827"/>
            <a:ext cx="350108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CA" sz="1800" u="sng" cap="none" strike="noStrike">
                <a:solidFill>
                  <a:schemeClr val="hlink"/>
                </a:solidFill>
                <a:latin typeface="Calibri"/>
                <a:ea typeface="Calibri"/>
                <a:cs typeface="Calibri"/>
                <a:sym typeface="Calibri"/>
                <a:hlinkClick r:id="rId4"/>
              </a:rPr>
              <a:t>'Madden' and Me: How Football's Biggest Video Game Took Over My Life | Rolling Stone</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idx="1" type="body"/>
          </p:nvPr>
        </p:nvSpPr>
        <p:spPr>
          <a:xfrm>
            <a:off x="640493" y="227484"/>
            <a:ext cx="5439032" cy="611565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a:t>“Madden, a monstrously popular video game that has sold more than 100 million copies in its 27-year history, features a "leader board" on which the game's nearly 2 million online players can see where they rank in comparison to the competition. A devilish feature, this. For a thirtysomething adult with a Type A personality and some unaddressed life issues — i.e., me — it transforms Madden from an escapist pastime into another stage on which to prove your self-worth. By the release of Madden '10, in 2009, I was consistently ranked in the top 100 players online, and by Madden '13, I was a regular presence in the top 10.”</a:t>
            </a:r>
            <a:endParaRPr/>
          </a:p>
          <a:p>
            <a:pPr indent="-64135" lvl="0" marL="22860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pic>
        <p:nvPicPr>
          <p:cNvPr id="219" name="Google Shape;219;p30"/>
          <p:cNvPicPr preferRelativeResize="0"/>
          <p:nvPr/>
        </p:nvPicPr>
        <p:blipFill rotWithShape="1">
          <a:blip r:embed="rId3">
            <a:alphaModFix/>
          </a:blip>
          <a:srcRect b="0" l="0" r="0" t="0"/>
          <a:stretch/>
        </p:blipFill>
        <p:spPr>
          <a:xfrm>
            <a:off x="6137190" y="807367"/>
            <a:ext cx="5856201" cy="4955883"/>
          </a:xfrm>
          <a:prstGeom prst="rect">
            <a:avLst/>
          </a:prstGeom>
          <a:noFill/>
          <a:ln>
            <a:noFill/>
          </a:ln>
        </p:spPr>
      </p:pic>
      <p:sp>
        <p:nvSpPr>
          <p:cNvPr id="220" name="Google Shape;220;p30"/>
          <p:cNvSpPr/>
          <p:nvPr/>
        </p:nvSpPr>
        <p:spPr>
          <a:xfrm>
            <a:off x="354227" y="2743200"/>
            <a:ext cx="5782963" cy="1977081"/>
          </a:xfrm>
          <a:prstGeom prst="rect">
            <a:avLst/>
          </a:prstGeom>
          <a:noFill/>
          <a:ln cap="flat" cmpd="sng" w="762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1"/>
          <p:cNvSpPr txBox="1"/>
          <p:nvPr>
            <p:ph idx="1" type="body"/>
          </p:nvPr>
        </p:nvSpPr>
        <p:spPr>
          <a:xfrm>
            <a:off x="599302" y="1776198"/>
            <a:ext cx="7689021" cy="47152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000"/>
              <a:buChar char="•"/>
            </a:pPr>
            <a:r>
              <a:rPr lang="en-CA" sz="2000"/>
              <a:t>2017’s most successful game</a:t>
            </a:r>
            <a:endParaRPr/>
          </a:p>
          <a:p>
            <a:pPr indent="-228600" lvl="0" marL="228600" rtl="0" algn="l">
              <a:lnSpc>
                <a:spcPct val="90000"/>
              </a:lnSpc>
              <a:spcBef>
                <a:spcPts val="1000"/>
              </a:spcBef>
              <a:spcAft>
                <a:spcPts val="0"/>
              </a:spcAft>
              <a:buClr>
                <a:schemeClr val="dk1"/>
              </a:buClr>
              <a:buSzPts val="2000"/>
              <a:buChar char="•"/>
            </a:pPr>
            <a:r>
              <a:rPr lang="en-CA" sz="2000"/>
              <a:t>Developed by Brendan Greene originally as a mod for ARMA and H1Z1—but was then turned into a standalone game. Basically created a new genre: Battle Royale </a:t>
            </a:r>
            <a:endParaRPr/>
          </a:p>
          <a:p>
            <a:pPr indent="-228600" lvl="0" marL="228600" rtl="0" algn="l">
              <a:lnSpc>
                <a:spcPct val="90000"/>
              </a:lnSpc>
              <a:spcBef>
                <a:spcPts val="1000"/>
              </a:spcBef>
              <a:spcAft>
                <a:spcPts val="0"/>
              </a:spcAft>
              <a:buClr>
                <a:schemeClr val="dk1"/>
              </a:buClr>
              <a:buSzPts val="2000"/>
              <a:buChar char="•"/>
            </a:pPr>
            <a:r>
              <a:rPr lang="en-CA" sz="2000"/>
              <a:t>Gameplay: 100 players drop into a large map with nothing. They must find, create, and kill. Scrounge and survive with only 1 player winning. Die and you’re out. </a:t>
            </a:r>
            <a:endParaRPr/>
          </a:p>
          <a:p>
            <a:pPr indent="-228600" lvl="0" marL="228600" rtl="0" algn="l">
              <a:lnSpc>
                <a:spcPct val="90000"/>
              </a:lnSpc>
              <a:spcBef>
                <a:spcPts val="1000"/>
              </a:spcBef>
              <a:spcAft>
                <a:spcPts val="0"/>
              </a:spcAft>
              <a:buClr>
                <a:schemeClr val="dk1"/>
              </a:buClr>
              <a:buSzPts val="2000"/>
              <a:buChar char="•"/>
            </a:pPr>
            <a:r>
              <a:rPr lang="en-CA" sz="2000"/>
              <a:t>A perfect combination of the ‘game as sport’ and ‘game as project’ with a little bit of ‘game as story’ thrown in!     </a:t>
            </a:r>
            <a:endParaRPr/>
          </a:p>
        </p:txBody>
      </p:sp>
      <p:sp>
        <p:nvSpPr>
          <p:cNvPr id="226" name="Google Shape;226;p31"/>
          <p:cNvSpPr txBox="1"/>
          <p:nvPr/>
        </p:nvSpPr>
        <p:spPr>
          <a:xfrm>
            <a:off x="0" y="290984"/>
            <a:ext cx="10742141" cy="1125924"/>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i="1" lang="en-CA" sz="6000">
                <a:solidFill>
                  <a:schemeClr val="lt1"/>
                </a:solidFill>
                <a:latin typeface="Calibri"/>
                <a:ea typeface="Calibri"/>
                <a:cs typeface="Calibri"/>
                <a:sym typeface="Calibri"/>
              </a:rPr>
              <a:t>Player Unknown’s Battlegrounds </a:t>
            </a:r>
            <a:r>
              <a:rPr b="1" lang="en-CA" sz="6000">
                <a:solidFill>
                  <a:schemeClr val="lt1"/>
                </a:solidFill>
                <a:latin typeface="Calibri"/>
                <a:ea typeface="Calibri"/>
                <a:cs typeface="Calibri"/>
                <a:sym typeface="Calibri"/>
              </a:rPr>
              <a:t>(2017)</a:t>
            </a:r>
            <a:endParaRPr b="1" sz="6000">
              <a:solidFill>
                <a:srgbClr val="FF6161"/>
              </a:solidFill>
              <a:latin typeface="Calibri"/>
              <a:ea typeface="Calibri"/>
              <a:cs typeface="Calibri"/>
              <a:sym typeface="Calibri"/>
            </a:endParaRPr>
          </a:p>
        </p:txBody>
      </p:sp>
      <p:pic>
        <p:nvPicPr>
          <p:cNvPr id="227" name="Google Shape;227;p31"/>
          <p:cNvPicPr preferRelativeResize="0"/>
          <p:nvPr/>
        </p:nvPicPr>
        <p:blipFill rotWithShape="1">
          <a:blip r:embed="rId3">
            <a:alphaModFix/>
          </a:blip>
          <a:srcRect b="0" l="31995" r="31536" t="0"/>
          <a:stretch/>
        </p:blipFill>
        <p:spPr>
          <a:xfrm>
            <a:off x="8439259" y="1694122"/>
            <a:ext cx="3409731" cy="4694456"/>
          </a:xfrm>
          <a:prstGeom prst="rect">
            <a:avLst/>
          </a:prstGeom>
          <a:noFill/>
          <a:ln cap="flat" cmpd="sng" w="38100">
            <a:solidFill>
              <a:schemeClr val="dk1"/>
            </a:solidFill>
            <a:prstDash val="solid"/>
            <a:round/>
            <a:headEnd len="sm" w="sm" type="none"/>
            <a:tailEnd len="sm" w="sm" type="none"/>
          </a:ln>
        </p:spPr>
      </p:pic>
      <p:pic>
        <p:nvPicPr>
          <p:cNvPr id="228" name="Google Shape;228;p31"/>
          <p:cNvPicPr preferRelativeResize="0"/>
          <p:nvPr/>
        </p:nvPicPr>
        <p:blipFill rotWithShape="1">
          <a:blip r:embed="rId4">
            <a:alphaModFix/>
          </a:blip>
          <a:srcRect b="0" l="0" r="0" t="0"/>
          <a:stretch/>
        </p:blipFill>
        <p:spPr>
          <a:xfrm>
            <a:off x="0" y="4889638"/>
            <a:ext cx="7669427" cy="167982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idx="1" type="body"/>
          </p:nvPr>
        </p:nvSpPr>
        <p:spPr>
          <a:xfrm>
            <a:off x="453081" y="1394255"/>
            <a:ext cx="6779742" cy="5261918"/>
          </a:xfrm>
          <a:prstGeom prst="rect">
            <a:avLst/>
          </a:prstGeom>
          <a:noFill/>
          <a:ln>
            <a:noFill/>
          </a:ln>
        </p:spPr>
        <p:txBody>
          <a:bodyPr anchorCtr="0" anchor="t" bIns="45700" lIns="91425" spcFirstLastPara="1" rIns="91425" wrap="square" tIns="45700">
            <a:normAutofit/>
          </a:bodyPr>
          <a:lstStyle/>
          <a:p>
            <a:pPr indent="-304800" lvl="0" marL="228600" rtl="0" algn="l">
              <a:lnSpc>
                <a:spcPct val="90000"/>
              </a:lnSpc>
              <a:spcBef>
                <a:spcPts val="0"/>
              </a:spcBef>
              <a:spcAft>
                <a:spcPts val="0"/>
              </a:spcAft>
              <a:buClr>
                <a:schemeClr val="dk1"/>
              </a:buClr>
              <a:buSzPts val="4800"/>
              <a:buChar char="•"/>
            </a:pPr>
            <a:r>
              <a:rPr lang="en-CA" sz="4800"/>
              <a:t>Some typical responses:</a:t>
            </a:r>
            <a:endParaRPr/>
          </a:p>
          <a:p>
            <a:pPr indent="-279400" lvl="1" marL="685800" rtl="0" algn="l">
              <a:lnSpc>
                <a:spcPct val="90000"/>
              </a:lnSpc>
              <a:spcBef>
                <a:spcPts val="500"/>
              </a:spcBef>
              <a:spcAft>
                <a:spcPts val="0"/>
              </a:spcAft>
              <a:buClr>
                <a:schemeClr val="dk1"/>
              </a:buClr>
              <a:buSzPts val="4400"/>
              <a:buChar char="•"/>
            </a:pPr>
            <a:r>
              <a:rPr lang="en-CA" sz="4400"/>
              <a:t> “fun” </a:t>
            </a:r>
            <a:endParaRPr/>
          </a:p>
          <a:p>
            <a:pPr indent="-279400" lvl="1" marL="685800" rtl="0" algn="l">
              <a:lnSpc>
                <a:spcPct val="90000"/>
              </a:lnSpc>
              <a:spcBef>
                <a:spcPts val="500"/>
              </a:spcBef>
              <a:spcAft>
                <a:spcPts val="0"/>
              </a:spcAft>
              <a:buClr>
                <a:schemeClr val="dk1"/>
              </a:buClr>
              <a:buSzPts val="4400"/>
              <a:buChar char="•"/>
            </a:pPr>
            <a:r>
              <a:rPr lang="en-CA" sz="4400"/>
              <a:t>“role-play/simulation” </a:t>
            </a:r>
            <a:endParaRPr/>
          </a:p>
          <a:p>
            <a:pPr indent="-279400" lvl="1" marL="685800" rtl="0" algn="l">
              <a:lnSpc>
                <a:spcPct val="90000"/>
              </a:lnSpc>
              <a:spcBef>
                <a:spcPts val="500"/>
              </a:spcBef>
              <a:spcAft>
                <a:spcPts val="0"/>
              </a:spcAft>
              <a:buClr>
                <a:schemeClr val="dk1"/>
              </a:buClr>
              <a:buSzPts val="4400"/>
              <a:buChar char="•"/>
            </a:pPr>
            <a:r>
              <a:rPr lang="en-CA" sz="4400"/>
              <a:t>“hang out with friends” </a:t>
            </a:r>
            <a:endParaRPr/>
          </a:p>
          <a:p>
            <a:pPr indent="-279400" lvl="1" marL="685800" rtl="0" algn="l">
              <a:lnSpc>
                <a:spcPct val="90000"/>
              </a:lnSpc>
              <a:spcBef>
                <a:spcPts val="500"/>
              </a:spcBef>
              <a:spcAft>
                <a:spcPts val="0"/>
              </a:spcAft>
              <a:buClr>
                <a:schemeClr val="dk1"/>
              </a:buClr>
              <a:buSzPts val="4400"/>
              <a:buChar char="•"/>
            </a:pPr>
            <a:r>
              <a:rPr lang="en-CA" sz="4400"/>
              <a:t>“compete with others”</a:t>
            </a:r>
            <a:endParaRPr/>
          </a:p>
          <a:p>
            <a:pPr indent="-279400" lvl="1" marL="685800" rtl="0" algn="l">
              <a:lnSpc>
                <a:spcPct val="90000"/>
              </a:lnSpc>
              <a:spcBef>
                <a:spcPts val="500"/>
              </a:spcBef>
              <a:spcAft>
                <a:spcPts val="0"/>
              </a:spcAft>
              <a:buClr>
                <a:schemeClr val="dk1"/>
              </a:buClr>
              <a:buSzPts val="4400"/>
              <a:buChar char="•"/>
            </a:pPr>
            <a:r>
              <a:rPr lang="en-CA" sz="4400"/>
              <a:t>“enjoy a good story”</a:t>
            </a:r>
            <a:endParaRPr/>
          </a:p>
          <a:p>
            <a:pPr indent="-279400" lvl="1" marL="685800" rtl="0" algn="l">
              <a:lnSpc>
                <a:spcPct val="90000"/>
              </a:lnSpc>
              <a:spcBef>
                <a:spcPts val="500"/>
              </a:spcBef>
              <a:spcAft>
                <a:spcPts val="0"/>
              </a:spcAft>
              <a:buClr>
                <a:schemeClr val="dk1"/>
              </a:buClr>
              <a:buSzPts val="4400"/>
              <a:buChar char="•"/>
            </a:pPr>
            <a:r>
              <a:rPr lang="en-CA" sz="4400"/>
              <a:t>“create” </a:t>
            </a:r>
            <a:endParaRPr/>
          </a:p>
        </p:txBody>
      </p:sp>
      <p:pic>
        <p:nvPicPr>
          <p:cNvPr id="96" name="Google Shape;96;p14"/>
          <p:cNvPicPr preferRelativeResize="0"/>
          <p:nvPr/>
        </p:nvPicPr>
        <p:blipFill rotWithShape="1">
          <a:blip r:embed="rId3">
            <a:alphaModFix/>
          </a:blip>
          <a:srcRect b="0" l="0" r="0" t="0"/>
          <a:stretch/>
        </p:blipFill>
        <p:spPr>
          <a:xfrm>
            <a:off x="7117494" y="3609717"/>
            <a:ext cx="4745066" cy="2722091"/>
          </a:xfrm>
          <a:prstGeom prst="rect">
            <a:avLst/>
          </a:prstGeom>
          <a:noFill/>
          <a:ln cap="flat" cmpd="sng" w="28575">
            <a:solidFill>
              <a:schemeClr val="dk1"/>
            </a:solidFill>
            <a:prstDash val="solid"/>
            <a:round/>
            <a:headEnd len="sm" w="sm" type="none"/>
            <a:tailEnd len="sm" w="sm" type="none"/>
          </a:ln>
        </p:spPr>
      </p:pic>
      <p:pic>
        <p:nvPicPr>
          <p:cNvPr id="97" name="Google Shape;97;p14"/>
          <p:cNvPicPr preferRelativeResize="0"/>
          <p:nvPr/>
        </p:nvPicPr>
        <p:blipFill rotWithShape="1">
          <a:blip r:embed="rId4">
            <a:alphaModFix/>
          </a:blip>
          <a:srcRect b="0" l="0" r="0" t="0"/>
          <a:stretch/>
        </p:blipFill>
        <p:spPr>
          <a:xfrm>
            <a:off x="0" y="189871"/>
            <a:ext cx="8794275" cy="120438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2"/>
          <p:cNvSpPr txBox="1"/>
          <p:nvPr>
            <p:ph idx="1" type="body"/>
          </p:nvPr>
        </p:nvSpPr>
        <p:spPr>
          <a:xfrm>
            <a:off x="431522" y="1842916"/>
            <a:ext cx="7689021" cy="47152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Riot Game’s answer to the Battle Royal genre. More “cartoony” than PUBG in art style and weapons/abilities (meaning parents will let      their children play). </a:t>
            </a:r>
            <a:endParaRPr/>
          </a:p>
          <a:p>
            <a:pPr indent="-228600" lvl="0" marL="228600" rtl="0" algn="l">
              <a:lnSpc>
                <a:spcPct val="90000"/>
              </a:lnSpc>
              <a:spcBef>
                <a:spcPts val="1000"/>
              </a:spcBef>
              <a:spcAft>
                <a:spcPts val="0"/>
              </a:spcAft>
              <a:buClr>
                <a:schemeClr val="dk1"/>
              </a:buClr>
              <a:buSzPts val="2800"/>
              <a:buChar char="•"/>
            </a:pPr>
            <a:r>
              <a:rPr lang="en-CA"/>
              <a:t>A free to play game, which also certainly               added to its popularity. </a:t>
            </a:r>
            <a:endParaRPr/>
          </a:p>
          <a:p>
            <a:pPr indent="-228600" lvl="0" marL="228600" rtl="0" algn="l">
              <a:lnSpc>
                <a:spcPct val="90000"/>
              </a:lnSpc>
              <a:spcBef>
                <a:spcPts val="1000"/>
              </a:spcBef>
              <a:spcAft>
                <a:spcPts val="0"/>
              </a:spcAft>
              <a:buClr>
                <a:schemeClr val="dk1"/>
              </a:buClr>
              <a:buSzPts val="2800"/>
              <a:buChar char="•"/>
            </a:pPr>
            <a:r>
              <a:rPr lang="en-CA"/>
              <a:t>A cultural phenomenon with                                     streamer Ninja as the game’s                                celebrity ambassador.                                                                                                       </a:t>
            </a:r>
            <a:endParaRPr/>
          </a:p>
        </p:txBody>
      </p:sp>
      <p:sp>
        <p:nvSpPr>
          <p:cNvPr id="234" name="Google Shape;234;p32"/>
          <p:cNvSpPr txBox="1"/>
          <p:nvPr/>
        </p:nvSpPr>
        <p:spPr>
          <a:xfrm>
            <a:off x="0" y="290984"/>
            <a:ext cx="9202723"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1" lang="en-CA" sz="6000">
                <a:solidFill>
                  <a:schemeClr val="lt1"/>
                </a:solidFill>
                <a:latin typeface="Calibri"/>
                <a:ea typeface="Calibri"/>
                <a:cs typeface="Calibri"/>
                <a:sym typeface="Calibri"/>
              </a:rPr>
              <a:t>Fortnite: Battle Royal (2017)</a:t>
            </a:r>
            <a:endParaRPr b="1" sz="6000">
              <a:solidFill>
                <a:srgbClr val="FF6161"/>
              </a:solidFill>
              <a:latin typeface="Calibri"/>
              <a:ea typeface="Calibri"/>
              <a:cs typeface="Calibri"/>
              <a:sym typeface="Calibri"/>
            </a:endParaRPr>
          </a:p>
        </p:txBody>
      </p:sp>
      <p:pic>
        <p:nvPicPr>
          <p:cNvPr id="235" name="Google Shape;235;p32"/>
          <p:cNvPicPr preferRelativeResize="0"/>
          <p:nvPr/>
        </p:nvPicPr>
        <p:blipFill rotWithShape="1">
          <a:blip r:embed="rId3">
            <a:alphaModFix/>
          </a:blip>
          <a:srcRect b="0" l="0" r="0" t="0"/>
          <a:stretch/>
        </p:blipFill>
        <p:spPr>
          <a:xfrm>
            <a:off x="5271323" y="4074690"/>
            <a:ext cx="5981700" cy="2657475"/>
          </a:xfrm>
          <a:prstGeom prst="rect">
            <a:avLst/>
          </a:prstGeom>
          <a:noFill/>
          <a:ln cap="flat" cmpd="sng" w="38100">
            <a:solidFill>
              <a:schemeClr val="dk1"/>
            </a:solidFill>
            <a:prstDash val="solid"/>
            <a:round/>
            <a:headEnd len="sm" w="sm" type="none"/>
            <a:tailEnd len="sm" w="sm" type="none"/>
          </a:ln>
        </p:spPr>
      </p:pic>
      <p:pic>
        <p:nvPicPr>
          <p:cNvPr descr="Image result for ninja streamer" id="236" name="Google Shape;236;p32"/>
          <p:cNvPicPr preferRelativeResize="0"/>
          <p:nvPr/>
        </p:nvPicPr>
        <p:blipFill rotWithShape="1">
          <a:blip r:embed="rId4">
            <a:alphaModFix/>
          </a:blip>
          <a:srcRect b="0" l="0" r="0" t="0"/>
          <a:stretch/>
        </p:blipFill>
        <p:spPr>
          <a:xfrm>
            <a:off x="7751426" y="1750733"/>
            <a:ext cx="4029541" cy="2110953"/>
          </a:xfrm>
          <a:prstGeom prst="rect">
            <a:avLst/>
          </a:prstGeom>
          <a:noFill/>
          <a:ln cap="flat" cmpd="sng" w="38100">
            <a:solidFill>
              <a:schemeClr val="dk1"/>
            </a:solidFill>
            <a:prstDash val="solid"/>
            <a:round/>
            <a:headEnd len="sm" w="sm" type="none"/>
            <a:tailEnd len="sm" w="sm" type="none"/>
          </a:ln>
        </p:spPr>
      </p:pic>
      <p:pic>
        <p:nvPicPr>
          <p:cNvPr descr="Image result for fortnite gameplay" id="237" name="Google Shape;237;p32"/>
          <p:cNvPicPr preferRelativeResize="0"/>
          <p:nvPr/>
        </p:nvPicPr>
        <p:blipFill rotWithShape="1">
          <a:blip r:embed="rId5">
            <a:alphaModFix/>
          </a:blip>
          <a:srcRect b="0" l="0" r="0" t="0"/>
          <a:stretch/>
        </p:blipFill>
        <p:spPr>
          <a:xfrm>
            <a:off x="9653678" y="97913"/>
            <a:ext cx="2344880" cy="131899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idx="1" type="body"/>
          </p:nvPr>
        </p:nvSpPr>
        <p:spPr>
          <a:xfrm>
            <a:off x="453081" y="1394255"/>
            <a:ext cx="10989276" cy="5261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People are more motivated when they pursue goals that have </a:t>
            </a:r>
            <a:r>
              <a:rPr b="1" lang="en-CA" sz="3200">
                <a:solidFill>
                  <a:srgbClr val="C00000"/>
                </a:solidFill>
              </a:rPr>
              <a:t>personal meaning, </a:t>
            </a:r>
            <a:r>
              <a:rPr lang="en-CA" sz="3200"/>
              <a:t>that relate to their </a:t>
            </a:r>
            <a:r>
              <a:rPr b="1" lang="en-CA" sz="3200">
                <a:solidFill>
                  <a:srgbClr val="C00000"/>
                </a:solidFill>
              </a:rPr>
              <a:t>self-esteem</a:t>
            </a:r>
            <a:r>
              <a:rPr lang="en-CA" sz="3200"/>
              <a:t>, when performance </a:t>
            </a:r>
            <a:r>
              <a:rPr b="1" lang="en-CA" sz="3200">
                <a:solidFill>
                  <a:srgbClr val="C00000"/>
                </a:solidFill>
              </a:rPr>
              <a:t>feedback</a:t>
            </a:r>
            <a:r>
              <a:rPr lang="en-CA" sz="3200"/>
              <a:t> is available, and when attaining the goal is possible but not necessarily certain.</a:t>
            </a:r>
            <a:endParaRPr/>
          </a:p>
          <a:p>
            <a:pPr indent="-228600" lvl="0" marL="228600" rtl="0" algn="l">
              <a:lnSpc>
                <a:spcPct val="90000"/>
              </a:lnSpc>
              <a:spcBef>
                <a:spcPts val="1000"/>
              </a:spcBef>
              <a:spcAft>
                <a:spcPts val="0"/>
              </a:spcAft>
              <a:buClr>
                <a:schemeClr val="dk1"/>
              </a:buClr>
              <a:buSzPts val="3200"/>
              <a:buChar char="•"/>
            </a:pPr>
            <a:r>
              <a:rPr lang="en-CA" sz="3200"/>
              <a:t>Regarding games: </a:t>
            </a:r>
            <a:endParaRPr/>
          </a:p>
          <a:p>
            <a:pPr indent="-228600" lvl="1" marL="685800" rtl="0" algn="l">
              <a:lnSpc>
                <a:spcPct val="90000"/>
              </a:lnSpc>
              <a:spcBef>
                <a:spcPts val="500"/>
              </a:spcBef>
              <a:spcAft>
                <a:spcPts val="0"/>
              </a:spcAft>
              <a:buClr>
                <a:schemeClr val="dk1"/>
              </a:buClr>
              <a:buSzPts val="2400"/>
              <a:buChar char="•"/>
            </a:pPr>
            <a:r>
              <a:rPr lang="en-CA"/>
              <a:t>Games give instant feedback</a:t>
            </a:r>
            <a:endParaRPr/>
          </a:p>
          <a:p>
            <a:pPr indent="-228600" lvl="1" marL="685800" rtl="0" algn="l">
              <a:lnSpc>
                <a:spcPct val="90000"/>
              </a:lnSpc>
              <a:spcBef>
                <a:spcPts val="500"/>
              </a:spcBef>
              <a:spcAft>
                <a:spcPts val="0"/>
              </a:spcAft>
              <a:buClr>
                <a:schemeClr val="dk1"/>
              </a:buClr>
              <a:buSzPts val="2400"/>
              <a:buChar char="•"/>
            </a:pPr>
            <a:r>
              <a:rPr lang="en-CA"/>
              <a:t>Game offer several levels of difficulty</a:t>
            </a:r>
            <a:endParaRPr/>
          </a:p>
          <a:p>
            <a:pPr indent="-228600" lvl="0" marL="228600" rtl="0" algn="l">
              <a:lnSpc>
                <a:spcPct val="90000"/>
              </a:lnSpc>
              <a:spcBef>
                <a:spcPts val="1000"/>
              </a:spcBef>
              <a:spcAft>
                <a:spcPts val="0"/>
              </a:spcAft>
              <a:buClr>
                <a:schemeClr val="dk1"/>
              </a:buClr>
              <a:buSzPts val="3200"/>
              <a:buChar char="•"/>
            </a:pPr>
            <a:r>
              <a:rPr lang="en-CA" sz="3200"/>
              <a:t>Consider levels of difficulty in your favorite games as well as </a:t>
            </a:r>
            <a:r>
              <a:rPr b="1" lang="en-CA" sz="3200">
                <a:solidFill>
                  <a:srgbClr val="C00000"/>
                </a:solidFill>
              </a:rPr>
              <a:t>evolutions (and innovations) </a:t>
            </a:r>
            <a:r>
              <a:rPr lang="en-CA" sz="3200"/>
              <a:t>in game design regarding challenge and difficulty.</a:t>
            </a:r>
            <a:endParaRPr/>
          </a:p>
          <a:p>
            <a:pPr indent="0" lvl="0" marL="0" rtl="0" algn="l">
              <a:lnSpc>
                <a:spcPct val="90000"/>
              </a:lnSpc>
              <a:spcBef>
                <a:spcPts val="1000"/>
              </a:spcBef>
              <a:spcAft>
                <a:spcPts val="0"/>
              </a:spcAft>
              <a:buClr>
                <a:schemeClr val="dk1"/>
              </a:buClr>
              <a:buSzPts val="3200"/>
              <a:buNone/>
            </a:pPr>
            <a:r>
              <a:t/>
            </a:r>
            <a:endParaRPr sz="3200"/>
          </a:p>
        </p:txBody>
      </p:sp>
      <p:sp>
        <p:nvSpPr>
          <p:cNvPr id="243" name="Google Shape;243;p33"/>
          <p:cNvSpPr txBox="1"/>
          <p:nvPr/>
        </p:nvSpPr>
        <p:spPr>
          <a:xfrm>
            <a:off x="0" y="138585"/>
            <a:ext cx="8863914" cy="110327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1" lang="en-CA" sz="4400">
                <a:solidFill>
                  <a:schemeClr val="lt1"/>
                </a:solidFill>
                <a:latin typeface="Calibri"/>
                <a:ea typeface="Calibri"/>
                <a:cs typeface="Calibri"/>
                <a:sym typeface="Calibri"/>
              </a:rPr>
              <a:t>Meaningful Challenge in Game Design</a:t>
            </a:r>
            <a:endParaRPr b="1" sz="44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49" name="Google Shape;249;p34"/>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55" name="Google Shape;255;p35"/>
          <p:cNvPicPr preferRelativeResize="0"/>
          <p:nvPr/>
        </p:nvPicPr>
        <p:blipFill rotWithShape="1">
          <a:blip r:embed="rId3">
            <a:alphaModFix/>
          </a:blip>
          <a:srcRect b="8365" l="0" r="0" t="0"/>
          <a:stretch/>
        </p:blipFill>
        <p:spPr>
          <a:xfrm>
            <a:off x="6546335" y="-8238"/>
            <a:ext cx="5645665" cy="3880022"/>
          </a:xfrm>
          <a:prstGeom prst="rect">
            <a:avLst/>
          </a:prstGeom>
          <a:noFill/>
          <a:ln>
            <a:noFill/>
          </a:ln>
        </p:spPr>
      </p:pic>
      <p:pic>
        <p:nvPicPr>
          <p:cNvPr id="256" name="Google Shape;256;p35"/>
          <p:cNvPicPr preferRelativeResize="0"/>
          <p:nvPr/>
        </p:nvPicPr>
        <p:blipFill rotWithShape="1">
          <a:blip r:embed="rId4">
            <a:alphaModFix/>
          </a:blip>
          <a:srcRect b="1036" l="8813" r="-1" t="0"/>
          <a:stretch/>
        </p:blipFill>
        <p:spPr>
          <a:xfrm>
            <a:off x="0" y="0"/>
            <a:ext cx="6606536" cy="3871784"/>
          </a:xfrm>
          <a:prstGeom prst="rect">
            <a:avLst/>
          </a:prstGeom>
          <a:noFill/>
          <a:ln>
            <a:noFill/>
          </a:ln>
        </p:spPr>
      </p:pic>
      <p:pic>
        <p:nvPicPr>
          <p:cNvPr id="257" name="Google Shape;257;p35"/>
          <p:cNvPicPr preferRelativeResize="0"/>
          <p:nvPr>
            <p:ph idx="1" type="body"/>
          </p:nvPr>
        </p:nvPicPr>
        <p:blipFill rotWithShape="1">
          <a:blip r:embed="rId5">
            <a:alphaModFix/>
          </a:blip>
          <a:srcRect b="0" l="0" r="0" t="3359"/>
          <a:stretch/>
        </p:blipFill>
        <p:spPr>
          <a:xfrm>
            <a:off x="0" y="3177852"/>
            <a:ext cx="5091803" cy="3690551"/>
          </a:xfrm>
          <a:prstGeom prst="rect">
            <a:avLst/>
          </a:prstGeom>
          <a:noFill/>
          <a:ln>
            <a:noFill/>
          </a:ln>
        </p:spPr>
      </p:pic>
      <p:sp>
        <p:nvSpPr>
          <p:cNvPr id="258" name="Google Shape;258;p35"/>
          <p:cNvSpPr txBox="1"/>
          <p:nvPr/>
        </p:nvSpPr>
        <p:spPr>
          <a:xfrm>
            <a:off x="5091803" y="3821415"/>
            <a:ext cx="6960154"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2400">
                <a:solidFill>
                  <a:schemeClr val="dk1"/>
                </a:solidFill>
                <a:latin typeface="Calibri"/>
                <a:ea typeface="Calibri"/>
                <a:cs typeface="Calibri"/>
                <a:sym typeface="Calibri"/>
              </a:rPr>
              <a:t>Challenge goes hand in hand with the ‘game as sport’ mentality, whether it is ‘PvP or PvE’—a psychology that craves ‘human vs human’ or ‘human vs machine’ dominance. The dilemma, again, is how far should designers go to implementing mechanics that satisfy these motivations?  What is meaningful, satisfying challenge and what is simply cruel and exploitive?  </a:t>
            </a:r>
            <a:endParaRPr sz="24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idx="1" type="body"/>
          </p:nvPr>
        </p:nvSpPr>
        <p:spPr>
          <a:xfrm>
            <a:off x="370703" y="1386017"/>
            <a:ext cx="10989276" cy="5261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Often simply “endurance tests”—games of attrition</a:t>
            </a:r>
            <a:endParaRPr/>
          </a:p>
          <a:p>
            <a:pPr indent="-228600" lvl="1" marL="685800" rtl="0" algn="l">
              <a:lnSpc>
                <a:spcPct val="90000"/>
              </a:lnSpc>
              <a:spcBef>
                <a:spcPts val="500"/>
              </a:spcBef>
              <a:spcAft>
                <a:spcPts val="0"/>
              </a:spcAft>
              <a:buClr>
                <a:schemeClr val="dk1"/>
              </a:buClr>
              <a:buSzPts val="2400"/>
              <a:buChar char="•"/>
            </a:pPr>
            <a:r>
              <a:rPr lang="en-CA"/>
              <a:t>More enemies</a:t>
            </a:r>
            <a:endParaRPr/>
          </a:p>
          <a:p>
            <a:pPr indent="-228600" lvl="1" marL="685800" rtl="0" algn="l">
              <a:lnSpc>
                <a:spcPct val="90000"/>
              </a:lnSpc>
              <a:spcBef>
                <a:spcPts val="500"/>
              </a:spcBef>
              <a:spcAft>
                <a:spcPts val="0"/>
              </a:spcAft>
              <a:buClr>
                <a:schemeClr val="dk1"/>
              </a:buClr>
              <a:buSzPts val="2400"/>
              <a:buChar char="•"/>
            </a:pPr>
            <a:r>
              <a:rPr lang="en-CA"/>
              <a:t>Enemies do more damage</a:t>
            </a:r>
            <a:endParaRPr/>
          </a:p>
          <a:p>
            <a:pPr indent="-228600" lvl="1" marL="685800" rtl="0" algn="l">
              <a:lnSpc>
                <a:spcPct val="90000"/>
              </a:lnSpc>
              <a:spcBef>
                <a:spcPts val="500"/>
              </a:spcBef>
              <a:spcAft>
                <a:spcPts val="0"/>
              </a:spcAft>
              <a:buClr>
                <a:schemeClr val="dk1"/>
              </a:buClr>
              <a:buSzPts val="2400"/>
              <a:buChar char="•"/>
            </a:pPr>
            <a:r>
              <a:rPr lang="en-CA"/>
              <a:t>Less lives</a:t>
            </a:r>
            <a:endParaRPr/>
          </a:p>
          <a:p>
            <a:pPr indent="-228600" lvl="1" marL="685800" rtl="0" algn="l">
              <a:lnSpc>
                <a:spcPct val="90000"/>
              </a:lnSpc>
              <a:spcBef>
                <a:spcPts val="500"/>
              </a:spcBef>
              <a:spcAft>
                <a:spcPts val="0"/>
              </a:spcAft>
              <a:buClr>
                <a:schemeClr val="dk1"/>
              </a:buClr>
              <a:buSzPts val="2400"/>
              <a:buChar char="•"/>
            </a:pPr>
            <a:r>
              <a:rPr lang="en-CA"/>
              <a:t>Lower health</a:t>
            </a:r>
            <a:endParaRPr/>
          </a:p>
          <a:p>
            <a:pPr indent="-228600" lvl="1" marL="685800" rtl="0" algn="l">
              <a:lnSpc>
                <a:spcPct val="90000"/>
              </a:lnSpc>
              <a:spcBef>
                <a:spcPts val="500"/>
              </a:spcBef>
              <a:spcAft>
                <a:spcPts val="0"/>
              </a:spcAft>
              <a:buClr>
                <a:schemeClr val="dk1"/>
              </a:buClr>
              <a:buSzPts val="2400"/>
              <a:buChar char="•"/>
            </a:pPr>
            <a:r>
              <a:rPr lang="en-CA"/>
              <a:t>Less frequent power ups</a:t>
            </a:r>
            <a:endParaRPr/>
          </a:p>
          <a:p>
            <a:pPr indent="-228600" lvl="1" marL="685800" rtl="0" algn="l">
              <a:lnSpc>
                <a:spcPct val="90000"/>
              </a:lnSpc>
              <a:spcBef>
                <a:spcPts val="500"/>
              </a:spcBef>
              <a:spcAft>
                <a:spcPts val="0"/>
              </a:spcAft>
              <a:buClr>
                <a:schemeClr val="dk1"/>
              </a:buClr>
              <a:buSzPts val="2400"/>
              <a:buChar char="•"/>
            </a:pPr>
            <a:r>
              <a:rPr lang="en-CA"/>
              <a:t>Send player back to beginning of level or GAME</a:t>
            </a:r>
            <a:endParaRPr/>
          </a:p>
          <a:p>
            <a:pPr indent="-228600" lvl="1" marL="685800" rtl="0" algn="l">
              <a:lnSpc>
                <a:spcPct val="90000"/>
              </a:lnSpc>
              <a:spcBef>
                <a:spcPts val="500"/>
              </a:spcBef>
              <a:spcAft>
                <a:spcPts val="0"/>
              </a:spcAft>
              <a:buClr>
                <a:schemeClr val="dk1"/>
              </a:buClr>
              <a:buSzPts val="2400"/>
              <a:buChar char="•"/>
            </a:pPr>
            <a:r>
              <a:rPr lang="en-CA"/>
              <a:t>Punishing trail and error </a:t>
            </a:r>
            <a:endParaRPr/>
          </a:p>
          <a:p>
            <a:pPr indent="-228600" lvl="1" marL="685800" rtl="0" algn="l">
              <a:lnSpc>
                <a:spcPct val="90000"/>
              </a:lnSpc>
              <a:spcBef>
                <a:spcPts val="500"/>
              </a:spcBef>
              <a:spcAft>
                <a:spcPts val="0"/>
              </a:spcAft>
              <a:buClr>
                <a:schemeClr val="dk1"/>
              </a:buClr>
              <a:buSzPts val="2400"/>
              <a:buChar char="•"/>
            </a:pPr>
            <a:r>
              <a:rPr lang="en-CA"/>
              <a:t>No grace periods for damage or experimentation</a:t>
            </a:r>
            <a:endParaRPr/>
          </a:p>
          <a:p>
            <a:pPr indent="-228600" lvl="1" marL="685800" rtl="0" algn="l">
              <a:lnSpc>
                <a:spcPct val="90000"/>
              </a:lnSpc>
              <a:spcBef>
                <a:spcPts val="500"/>
              </a:spcBef>
              <a:spcAft>
                <a:spcPts val="0"/>
              </a:spcAft>
              <a:buClr>
                <a:schemeClr val="dk1"/>
              </a:buClr>
              <a:buSzPts val="2400"/>
              <a:buChar char="•"/>
            </a:pPr>
            <a:r>
              <a:rPr lang="en-CA"/>
              <a:t>Time limits</a:t>
            </a:r>
            <a:endParaRPr/>
          </a:p>
          <a:p>
            <a:pPr indent="-228600" lvl="1" marL="685800" rtl="0" algn="l">
              <a:lnSpc>
                <a:spcPct val="90000"/>
              </a:lnSpc>
              <a:spcBef>
                <a:spcPts val="500"/>
              </a:spcBef>
              <a:spcAft>
                <a:spcPts val="0"/>
              </a:spcAft>
              <a:buClr>
                <a:schemeClr val="dk1"/>
              </a:buClr>
              <a:buSzPts val="2400"/>
              <a:buChar char="•"/>
            </a:pPr>
            <a:r>
              <a:rPr lang="en-CA"/>
              <a:t>(randomly) respawning enemies</a:t>
            </a:r>
            <a:endParaRPr/>
          </a:p>
          <a:p>
            <a:pPr indent="-228600" lvl="1" marL="685800" rtl="0" algn="l">
              <a:lnSpc>
                <a:spcPct val="90000"/>
              </a:lnSpc>
              <a:spcBef>
                <a:spcPts val="500"/>
              </a:spcBef>
              <a:spcAft>
                <a:spcPts val="0"/>
              </a:spcAft>
              <a:buClr>
                <a:schemeClr val="dk1"/>
              </a:buClr>
              <a:buSzPts val="2400"/>
              <a:buChar char="•"/>
            </a:pPr>
            <a:r>
              <a:rPr lang="en-CA"/>
              <a:t>Bigger, badder bosses.</a:t>
            </a:r>
            <a:endParaRPr/>
          </a:p>
          <a:p>
            <a:pPr indent="0" lvl="0" marL="0" rtl="0" algn="l">
              <a:lnSpc>
                <a:spcPct val="90000"/>
              </a:lnSpc>
              <a:spcBef>
                <a:spcPts val="1000"/>
              </a:spcBef>
              <a:spcAft>
                <a:spcPts val="0"/>
              </a:spcAft>
              <a:buClr>
                <a:schemeClr val="dk1"/>
              </a:buClr>
              <a:buSzPts val="3200"/>
              <a:buNone/>
            </a:pPr>
            <a:r>
              <a:t/>
            </a:r>
            <a:endParaRPr sz="3200"/>
          </a:p>
        </p:txBody>
      </p:sp>
      <p:sp>
        <p:nvSpPr>
          <p:cNvPr id="264" name="Google Shape;264;p36"/>
          <p:cNvSpPr txBox="1"/>
          <p:nvPr/>
        </p:nvSpPr>
        <p:spPr>
          <a:xfrm>
            <a:off x="0" y="290984"/>
            <a:ext cx="8550876" cy="856135"/>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Designing Challenge in Games</a:t>
            </a:r>
            <a:endParaRPr b="1" sz="4400">
              <a:solidFill>
                <a:schemeClr val="lt1"/>
              </a:solidFill>
              <a:latin typeface="Calibri"/>
              <a:ea typeface="Calibri"/>
              <a:cs typeface="Calibri"/>
              <a:sym typeface="Calibri"/>
            </a:endParaRPr>
          </a:p>
        </p:txBody>
      </p:sp>
      <p:pic>
        <p:nvPicPr>
          <p:cNvPr id="265" name="Google Shape;265;p36"/>
          <p:cNvPicPr preferRelativeResize="0"/>
          <p:nvPr/>
        </p:nvPicPr>
        <p:blipFill rotWithShape="1">
          <a:blip r:embed="rId3">
            <a:alphaModFix/>
          </a:blip>
          <a:srcRect b="0" l="0" r="0" t="0"/>
          <a:stretch/>
        </p:blipFill>
        <p:spPr>
          <a:xfrm>
            <a:off x="7691437" y="2629544"/>
            <a:ext cx="4201549" cy="362297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7"/>
          <p:cNvPicPr preferRelativeResize="0"/>
          <p:nvPr/>
        </p:nvPicPr>
        <p:blipFill rotWithShape="1">
          <a:blip r:embed="rId3">
            <a:alphaModFix/>
          </a:blip>
          <a:srcRect b="0" l="0" r="0" t="6271"/>
          <a:stretch/>
        </p:blipFill>
        <p:spPr>
          <a:xfrm>
            <a:off x="0" y="0"/>
            <a:ext cx="12192000" cy="7142205"/>
          </a:xfrm>
          <a:prstGeom prst="rect">
            <a:avLst/>
          </a:prstGeom>
          <a:noFill/>
          <a:ln>
            <a:noFill/>
          </a:ln>
        </p:spPr>
      </p:pic>
      <p:sp>
        <p:nvSpPr>
          <p:cNvPr id="271" name="Google Shape;271;p37"/>
          <p:cNvSpPr txBox="1"/>
          <p:nvPr/>
        </p:nvSpPr>
        <p:spPr>
          <a:xfrm>
            <a:off x="5115697" y="0"/>
            <a:ext cx="7076303" cy="771696"/>
          </a:xfrm>
          <a:prstGeom prst="rect">
            <a:avLst/>
          </a:prstGeom>
          <a:solidFill>
            <a:schemeClr val="dk1"/>
          </a:solidFill>
          <a:ln>
            <a:noFill/>
          </a:ln>
        </p:spPr>
        <p:txBody>
          <a:bodyPr anchorCtr="0" anchor="ctr" bIns="45700" lIns="91425" spcFirstLastPara="1" rIns="91425" wrap="square" tIns="45700">
            <a:normAutofit fontScale="675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Save Points &amp; Checkpoints Vs. Save Anytime?</a:t>
            </a:r>
            <a:endParaRPr b="1" sz="44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77" name="Google Shape;277;p38"/>
          <p:cNvPicPr preferRelativeResize="0"/>
          <p:nvPr>
            <p:ph idx="1" type="body"/>
          </p:nvPr>
        </p:nvPicPr>
        <p:blipFill rotWithShape="1">
          <a:blip r:embed="rId3">
            <a:alphaModFix/>
          </a:blip>
          <a:srcRect b="0" l="0" r="0" t="0"/>
          <a:stretch/>
        </p:blipFill>
        <p:spPr>
          <a:xfrm>
            <a:off x="98854" y="260273"/>
            <a:ext cx="8237837" cy="6152635"/>
          </a:xfrm>
          <a:prstGeom prst="rect">
            <a:avLst/>
          </a:prstGeom>
          <a:noFill/>
          <a:ln>
            <a:noFill/>
          </a:ln>
        </p:spPr>
      </p:pic>
      <p:pic>
        <p:nvPicPr>
          <p:cNvPr id="278" name="Google Shape;278;p38"/>
          <p:cNvPicPr preferRelativeResize="0"/>
          <p:nvPr/>
        </p:nvPicPr>
        <p:blipFill rotWithShape="1">
          <a:blip r:embed="rId4">
            <a:alphaModFix/>
          </a:blip>
          <a:srcRect b="0" l="12703" r="43153" t="0"/>
          <a:stretch/>
        </p:blipFill>
        <p:spPr>
          <a:xfrm>
            <a:off x="8509685" y="260273"/>
            <a:ext cx="3489357" cy="4215713"/>
          </a:xfrm>
          <a:prstGeom prst="rect">
            <a:avLst/>
          </a:prstGeom>
          <a:noFill/>
          <a:ln>
            <a:noFill/>
          </a:ln>
        </p:spPr>
      </p:pic>
      <p:sp>
        <p:nvSpPr>
          <p:cNvPr id="279" name="Google Shape;279;p38"/>
          <p:cNvSpPr txBox="1"/>
          <p:nvPr/>
        </p:nvSpPr>
        <p:spPr>
          <a:xfrm>
            <a:off x="8713887" y="4753232"/>
            <a:ext cx="3080951" cy="1754326"/>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a:solidFill>
                  <a:schemeClr val="dk1"/>
                </a:solidFill>
                <a:latin typeface="Calibri"/>
                <a:ea typeface="Calibri"/>
                <a:cs typeface="Calibri"/>
                <a:sym typeface="Calibri"/>
              </a:rPr>
              <a:t>Super Ghouls and Ghosts (or Ghosts and Goblins): notorious for its “two-hit” damage meter and for making players play through the entire game TWICE to complete it.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idx="1" type="body"/>
          </p:nvPr>
        </p:nvSpPr>
        <p:spPr>
          <a:xfrm>
            <a:off x="453081" y="1394255"/>
            <a:ext cx="10989276" cy="5261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Call of Duty 2: “the only difference between the Recruit and Veteran settings is the amount of times you can get shot before you die. Aside from that, the levels, weapon layouts, and game mechanics remain the same.”</a:t>
            </a:r>
            <a:endParaRPr/>
          </a:p>
          <a:p>
            <a:pPr indent="-228600" lvl="0" marL="228600" rtl="0" algn="l">
              <a:lnSpc>
                <a:spcPct val="90000"/>
              </a:lnSpc>
              <a:spcBef>
                <a:spcPts val="1000"/>
              </a:spcBef>
              <a:spcAft>
                <a:spcPts val="0"/>
              </a:spcAft>
              <a:buClr>
                <a:schemeClr val="dk1"/>
              </a:buClr>
              <a:buSzPts val="3200"/>
              <a:buChar char="•"/>
            </a:pPr>
            <a:r>
              <a:rPr lang="en-CA" sz="3200"/>
              <a:t>“The same goes for the Halo franchise. Playing on the Legendary setting isn’t a true test of your wits, it’s just a sophomoric endurance test that wants to see how long you’ll play before you chuck your controller out the window.” </a:t>
            </a:r>
            <a:endParaRPr/>
          </a:p>
        </p:txBody>
      </p:sp>
      <p:sp>
        <p:nvSpPr>
          <p:cNvPr id="285" name="Google Shape;285;p39"/>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750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“Uninspired” Challenge in Game Design</a:t>
            </a:r>
            <a:endParaRPr b="1" sz="4400">
              <a:solidFill>
                <a:schemeClr val="lt1"/>
              </a:solidFill>
              <a:latin typeface="Calibri"/>
              <a:ea typeface="Calibri"/>
              <a:cs typeface="Calibri"/>
              <a:sym typeface="Calibri"/>
            </a:endParaRPr>
          </a:p>
        </p:txBody>
      </p:sp>
      <p:sp>
        <p:nvSpPr>
          <p:cNvPr id="286" name="Google Shape;286;p39"/>
          <p:cNvSpPr txBox="1"/>
          <p:nvPr/>
        </p:nvSpPr>
        <p:spPr>
          <a:xfrm>
            <a:off x="7438767" y="416350"/>
            <a:ext cx="455552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3"/>
              </a:rPr>
              <a:t>Relative Difficulty: The Line Between Challenging and Frustrating | The Artifice</a:t>
            </a:r>
            <a:endParaRPr sz="1800">
              <a:solidFill>
                <a:schemeClr val="dk1"/>
              </a:solidFill>
              <a:latin typeface="Calibri"/>
              <a:ea typeface="Calibri"/>
              <a:cs typeface="Calibri"/>
              <a:sym typeface="Calibri"/>
            </a:endParaRPr>
          </a:p>
        </p:txBody>
      </p:sp>
      <p:pic>
        <p:nvPicPr>
          <p:cNvPr id="287" name="Google Shape;287;p39"/>
          <p:cNvPicPr preferRelativeResize="0"/>
          <p:nvPr/>
        </p:nvPicPr>
        <p:blipFill rotWithShape="1">
          <a:blip r:embed="rId4">
            <a:alphaModFix/>
          </a:blip>
          <a:srcRect b="0" l="0" r="0" t="0"/>
          <a:stretch/>
        </p:blipFill>
        <p:spPr>
          <a:xfrm>
            <a:off x="1609596" y="5276850"/>
            <a:ext cx="8181975" cy="1181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idx="1" type="body"/>
          </p:nvPr>
        </p:nvSpPr>
        <p:spPr>
          <a:xfrm>
            <a:off x="453081" y="1394255"/>
            <a:ext cx="10989276" cy="526191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sz="3200"/>
              <a:t>“The skull system is more or less an Easter-egg hunt that requires the gamer to find hidden skulls throughout the campaign that unlock a variety of challenges upon repeat play-throughs. For example, the Fog skull disables the Motion Tracker on your Heads Up Display (HUD), so you won’t be able to see where your enemies are coming from, while the Famine skull makes ammo much more scarce, so you have to choose your targets carefully and be precise when you go for them. </a:t>
            </a:r>
            <a:r>
              <a:rPr b="1" lang="en-CA" sz="3200">
                <a:solidFill>
                  <a:srgbClr val="C00000"/>
                </a:solidFill>
              </a:rPr>
              <a:t>These are challenges that affect your reaction time, your aural and visual senses, and your management skills; in other words, they are actual challenges. But for some reason, Bungie thought that they’d be much more fun as bonus material that has to be unlocked rather than an integral part of the campaign.” </a:t>
            </a:r>
            <a:endParaRPr/>
          </a:p>
        </p:txBody>
      </p:sp>
      <p:sp>
        <p:nvSpPr>
          <p:cNvPr id="293" name="Google Shape;293;p40"/>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Regarding Halo</a:t>
            </a:r>
            <a:endParaRPr b="1" sz="44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1"/>
          <p:cNvPicPr preferRelativeResize="0"/>
          <p:nvPr/>
        </p:nvPicPr>
        <p:blipFill rotWithShape="1">
          <a:blip r:embed="rId3">
            <a:alphaModFix/>
          </a:blip>
          <a:srcRect b="0" l="0" r="0" t="0"/>
          <a:stretch/>
        </p:blipFill>
        <p:spPr>
          <a:xfrm>
            <a:off x="234732" y="1901824"/>
            <a:ext cx="8596681" cy="4309505"/>
          </a:xfrm>
          <a:prstGeom prst="rect">
            <a:avLst/>
          </a:prstGeom>
          <a:noFill/>
          <a:ln>
            <a:noFill/>
          </a:ln>
        </p:spPr>
      </p:pic>
      <p:sp>
        <p:nvSpPr>
          <p:cNvPr id="299" name="Google Shape;299;p41"/>
          <p:cNvSpPr txBox="1"/>
          <p:nvPr/>
        </p:nvSpPr>
        <p:spPr>
          <a:xfrm>
            <a:off x="0" y="625390"/>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Challenge in Game Design</a:t>
            </a:r>
            <a:endParaRPr b="1" sz="4400">
              <a:solidFill>
                <a:schemeClr val="lt1"/>
              </a:solidFill>
              <a:latin typeface="Calibri"/>
              <a:ea typeface="Calibri"/>
              <a:cs typeface="Calibri"/>
              <a:sym typeface="Calibri"/>
            </a:endParaRPr>
          </a:p>
        </p:txBody>
      </p:sp>
      <p:pic>
        <p:nvPicPr>
          <p:cNvPr id="300" name="Google Shape;300;p41"/>
          <p:cNvPicPr preferRelativeResize="0"/>
          <p:nvPr/>
        </p:nvPicPr>
        <p:blipFill rotWithShape="1">
          <a:blip r:embed="rId4">
            <a:alphaModFix/>
          </a:blip>
          <a:srcRect b="0" l="0" r="0" t="0"/>
          <a:stretch/>
        </p:blipFill>
        <p:spPr>
          <a:xfrm>
            <a:off x="8418264" y="126464"/>
            <a:ext cx="3773735" cy="2657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5"/>
          <p:cNvPicPr preferRelativeResize="0"/>
          <p:nvPr/>
        </p:nvPicPr>
        <p:blipFill rotWithShape="1">
          <a:blip r:embed="rId3">
            <a:alphaModFix/>
          </a:blip>
          <a:srcRect b="0" l="0" r="18902" t="0"/>
          <a:stretch/>
        </p:blipFill>
        <p:spPr>
          <a:xfrm>
            <a:off x="2304535" y="4354"/>
            <a:ext cx="9887465" cy="6853646"/>
          </a:xfrm>
          <a:prstGeom prst="rect">
            <a:avLst/>
          </a:prstGeom>
          <a:noFill/>
          <a:ln>
            <a:noFill/>
          </a:ln>
        </p:spPr>
      </p:pic>
      <p:sp>
        <p:nvSpPr>
          <p:cNvPr id="103" name="Google Shape;103;p15"/>
          <p:cNvSpPr txBox="1"/>
          <p:nvPr/>
        </p:nvSpPr>
        <p:spPr>
          <a:xfrm>
            <a:off x="6227805" y="6094542"/>
            <a:ext cx="5964195"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Mihaly Csikszentmihalyi </a:t>
            </a:r>
            <a:endParaRPr b="1" i="0" sz="4400" u="none" cap="none" strike="noStrike">
              <a:solidFill>
                <a:schemeClr val="lt1"/>
              </a:solidFill>
              <a:latin typeface="Calibri"/>
              <a:ea typeface="Calibri"/>
              <a:cs typeface="Calibri"/>
              <a:sym typeface="Calibri"/>
            </a:endParaRPr>
          </a:p>
        </p:txBody>
      </p:sp>
      <p:pic>
        <p:nvPicPr>
          <p:cNvPr id="104" name="Google Shape;104;p15"/>
          <p:cNvPicPr preferRelativeResize="0"/>
          <p:nvPr/>
        </p:nvPicPr>
        <p:blipFill rotWithShape="1">
          <a:blip r:embed="rId4">
            <a:alphaModFix/>
          </a:blip>
          <a:srcRect b="0" l="0" r="0" t="0"/>
          <a:stretch/>
        </p:blipFill>
        <p:spPr>
          <a:xfrm>
            <a:off x="0" y="8238"/>
            <a:ext cx="4526280" cy="685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306" name="Google Shape;306;p42"/>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
        <p:nvSpPr>
          <p:cNvPr id="307" name="Google Shape;307;p42"/>
          <p:cNvSpPr txBox="1"/>
          <p:nvPr/>
        </p:nvSpPr>
        <p:spPr>
          <a:xfrm>
            <a:off x="9191625" y="100484"/>
            <a:ext cx="2895600" cy="519541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Calibri"/>
              <a:buNone/>
            </a:pPr>
            <a:r>
              <a:rPr b="1" lang="en-CA" sz="2400">
                <a:solidFill>
                  <a:schemeClr val="lt1"/>
                </a:solidFill>
                <a:latin typeface="Calibri"/>
                <a:ea typeface="Calibri"/>
                <a:cs typeface="Calibri"/>
                <a:sym typeface="Calibri"/>
              </a:rPr>
              <a:t>No discussion about “challenge” would be complete without talking about Dark Souls. The game is punishing and unforgiving, but it’s never unfair. In fact, the gameplay’s mechanics encourage a fair amount of strategy  given that the game is a “hack and slash” at heart. </a:t>
            </a:r>
            <a:endParaRPr b="1" sz="2400">
              <a:solidFill>
                <a:schemeClr val="lt1"/>
              </a:solidFill>
              <a:latin typeface="Calibri"/>
              <a:ea typeface="Calibri"/>
              <a:cs typeface="Calibri"/>
              <a:sym typeface="Calibri"/>
            </a:endParaRPr>
          </a:p>
        </p:txBody>
      </p:sp>
      <p:sp>
        <p:nvSpPr>
          <p:cNvPr id="308" name="Google Shape;308;p42"/>
          <p:cNvSpPr txBox="1"/>
          <p:nvPr/>
        </p:nvSpPr>
        <p:spPr>
          <a:xfrm>
            <a:off x="685801" y="1690688"/>
            <a:ext cx="1962150" cy="12334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4"/>
              </a:rPr>
              <a:t>Errant Signal - Dark Souls 3 (Non-Story Spoilers?) - YouTube</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ph idx="1" type="body"/>
          </p:nvPr>
        </p:nvSpPr>
        <p:spPr>
          <a:xfrm>
            <a:off x="438665" y="1383270"/>
            <a:ext cx="7103076"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Modern games’ replacement of the lives system.</a:t>
            </a:r>
            <a:endParaRPr/>
          </a:p>
          <a:p>
            <a:pPr indent="-228600" lvl="1" marL="685800" rtl="0" algn="l">
              <a:lnSpc>
                <a:spcPct val="90000"/>
              </a:lnSpc>
              <a:spcBef>
                <a:spcPts val="500"/>
              </a:spcBef>
              <a:spcAft>
                <a:spcPts val="0"/>
              </a:spcAft>
              <a:buClr>
                <a:srgbClr val="C00000"/>
              </a:buClr>
              <a:buSzPts val="2800"/>
              <a:buChar char="•"/>
            </a:pPr>
            <a:r>
              <a:rPr b="1" lang="en-CA" sz="2800">
                <a:solidFill>
                  <a:srgbClr val="C00000"/>
                </a:solidFill>
              </a:rPr>
              <a:t>Regenerating Shield popularized by Halo</a:t>
            </a:r>
            <a:endParaRPr/>
          </a:p>
          <a:p>
            <a:pPr indent="-228600" lvl="1" marL="685800" rtl="0" algn="l">
              <a:lnSpc>
                <a:spcPct val="90000"/>
              </a:lnSpc>
              <a:spcBef>
                <a:spcPts val="500"/>
              </a:spcBef>
              <a:spcAft>
                <a:spcPts val="0"/>
              </a:spcAft>
              <a:buClr>
                <a:srgbClr val="002060"/>
              </a:buClr>
              <a:buSzPts val="2800"/>
              <a:buChar char="•"/>
            </a:pPr>
            <a:r>
              <a:rPr b="1" lang="en-CA" sz="2800">
                <a:solidFill>
                  <a:srgbClr val="002060"/>
                </a:solidFill>
              </a:rPr>
              <a:t>Regenerating Health popularized by COD.</a:t>
            </a:r>
            <a:endParaRPr/>
          </a:p>
          <a:p>
            <a:pPr indent="-228600" lvl="0" marL="228600" rtl="0" algn="l">
              <a:lnSpc>
                <a:spcPct val="90000"/>
              </a:lnSpc>
              <a:spcBef>
                <a:spcPts val="1000"/>
              </a:spcBef>
              <a:spcAft>
                <a:spcPts val="0"/>
              </a:spcAft>
              <a:buClr>
                <a:schemeClr val="dk1"/>
              </a:buClr>
              <a:buSzPts val="3200"/>
              <a:buChar char="•"/>
            </a:pPr>
            <a:r>
              <a:rPr lang="en-CA" sz="3200"/>
              <a:t>Used in countless games since. </a:t>
            </a:r>
            <a:endParaRPr/>
          </a:p>
          <a:p>
            <a:pPr indent="-228600" lvl="0" marL="228600" rtl="0" algn="l">
              <a:lnSpc>
                <a:spcPct val="90000"/>
              </a:lnSpc>
              <a:spcBef>
                <a:spcPts val="1000"/>
              </a:spcBef>
              <a:spcAft>
                <a:spcPts val="0"/>
              </a:spcAft>
              <a:buClr>
                <a:schemeClr val="dk1"/>
              </a:buClr>
              <a:buSzPts val="3200"/>
              <a:buChar char="•"/>
            </a:pPr>
            <a:r>
              <a:rPr lang="en-CA" sz="3200"/>
              <a:t>Replaces the need to find health packs</a:t>
            </a:r>
            <a:endParaRPr/>
          </a:p>
          <a:p>
            <a:pPr indent="-228600" lvl="0" marL="228600" rtl="0" algn="l">
              <a:lnSpc>
                <a:spcPct val="90000"/>
              </a:lnSpc>
              <a:spcBef>
                <a:spcPts val="1000"/>
              </a:spcBef>
              <a:spcAft>
                <a:spcPts val="0"/>
              </a:spcAft>
              <a:buClr>
                <a:schemeClr val="dk1"/>
              </a:buClr>
              <a:buSzPts val="3200"/>
              <a:buChar char="•"/>
            </a:pPr>
            <a:r>
              <a:rPr lang="en-CA" sz="3200"/>
              <a:t>A good or bad innovation regarding challenge? Depends on the game…</a:t>
            </a:r>
            <a:endParaRPr/>
          </a:p>
          <a:p>
            <a:pPr indent="-228600" lvl="0" marL="228600" rtl="0" algn="l">
              <a:lnSpc>
                <a:spcPct val="90000"/>
              </a:lnSpc>
              <a:spcBef>
                <a:spcPts val="1000"/>
              </a:spcBef>
              <a:spcAft>
                <a:spcPts val="0"/>
              </a:spcAft>
              <a:buClr>
                <a:schemeClr val="dk1"/>
              </a:buClr>
              <a:buSzPts val="3200"/>
              <a:buChar char="•"/>
            </a:pPr>
            <a:r>
              <a:rPr lang="en-CA" sz="3200"/>
              <a:t>Witcher 3: no regenerating health, but heal with “meditation?” </a:t>
            </a:r>
            <a:endParaRPr sz="3200"/>
          </a:p>
        </p:txBody>
      </p:sp>
      <p:sp>
        <p:nvSpPr>
          <p:cNvPr id="314" name="Google Shape;314;p43"/>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Regenerating Shield/Health</a:t>
            </a:r>
            <a:endParaRPr b="1" sz="4400">
              <a:solidFill>
                <a:schemeClr val="lt1"/>
              </a:solidFill>
              <a:latin typeface="Calibri"/>
              <a:ea typeface="Calibri"/>
              <a:cs typeface="Calibri"/>
              <a:sym typeface="Calibri"/>
            </a:endParaRPr>
          </a:p>
        </p:txBody>
      </p:sp>
      <p:pic>
        <p:nvPicPr>
          <p:cNvPr id="315" name="Google Shape;315;p43"/>
          <p:cNvPicPr preferRelativeResize="0"/>
          <p:nvPr/>
        </p:nvPicPr>
        <p:blipFill rotWithShape="1">
          <a:blip r:embed="rId3">
            <a:alphaModFix/>
          </a:blip>
          <a:srcRect b="0" l="46886" r="16356" t="0"/>
          <a:stretch/>
        </p:blipFill>
        <p:spPr>
          <a:xfrm>
            <a:off x="8270789" y="676833"/>
            <a:ext cx="3501081" cy="5362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txBox="1"/>
          <p:nvPr>
            <p:ph idx="1" type="body"/>
          </p:nvPr>
        </p:nvSpPr>
        <p:spPr>
          <a:xfrm>
            <a:off x="607541" y="1784436"/>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sz="3600"/>
              <a:t>Appeals to Bartle’s ‘explorers’ and ‘achievers’</a:t>
            </a:r>
            <a:endParaRPr/>
          </a:p>
          <a:p>
            <a:pPr indent="-228600" lvl="0" marL="228600" rtl="0" algn="l">
              <a:lnSpc>
                <a:spcPct val="90000"/>
              </a:lnSpc>
              <a:spcBef>
                <a:spcPts val="1000"/>
              </a:spcBef>
              <a:spcAft>
                <a:spcPts val="0"/>
              </a:spcAft>
              <a:buClr>
                <a:schemeClr val="dk1"/>
              </a:buClr>
              <a:buSzPct val="100000"/>
              <a:buChar char="•"/>
            </a:pPr>
            <a:r>
              <a:rPr lang="en-CA" sz="3600"/>
              <a:t>Player motivation is </a:t>
            </a:r>
            <a:r>
              <a:rPr b="1" lang="en-CA" sz="3600"/>
              <a:t>curiosity—</a:t>
            </a:r>
            <a:r>
              <a:rPr lang="en-CA" sz="3600"/>
              <a:t>a focus on the journey </a:t>
            </a:r>
            <a:r>
              <a:rPr i="1" lang="en-CA" sz="3600"/>
              <a:t>as well as </a:t>
            </a:r>
            <a:r>
              <a:rPr lang="en-CA" sz="3600"/>
              <a:t>the destination. </a:t>
            </a:r>
            <a:endParaRPr/>
          </a:p>
          <a:p>
            <a:pPr indent="-228600" lvl="1" marL="685800" rtl="0" algn="l">
              <a:lnSpc>
                <a:spcPct val="90000"/>
              </a:lnSpc>
              <a:spcBef>
                <a:spcPts val="500"/>
              </a:spcBef>
              <a:spcAft>
                <a:spcPts val="0"/>
              </a:spcAft>
              <a:buClr>
                <a:schemeClr val="dk1"/>
              </a:buClr>
              <a:buSzPct val="100000"/>
              <a:buChar char="•"/>
            </a:pPr>
            <a:r>
              <a:rPr b="1" lang="en-CA" sz="3200"/>
              <a:t>Intrinsic Motivators: </a:t>
            </a:r>
            <a:r>
              <a:rPr lang="en-CA" sz="3200"/>
              <a:t> a need to know, a need to discover</a:t>
            </a:r>
            <a:endParaRPr/>
          </a:p>
          <a:p>
            <a:pPr indent="-228600" lvl="1" marL="685800" rtl="0" algn="l">
              <a:lnSpc>
                <a:spcPct val="90000"/>
              </a:lnSpc>
              <a:spcBef>
                <a:spcPts val="500"/>
              </a:spcBef>
              <a:spcAft>
                <a:spcPts val="0"/>
              </a:spcAft>
              <a:buClr>
                <a:schemeClr val="dk1"/>
              </a:buClr>
              <a:buSzPct val="100000"/>
              <a:buChar char="•"/>
            </a:pPr>
            <a:r>
              <a:rPr b="1" lang="en-CA" sz="3200"/>
              <a:t>Extrinsic Motivators: </a:t>
            </a:r>
            <a:r>
              <a:rPr lang="en-CA" sz="3200"/>
              <a:t>trendiness, partake in conversation</a:t>
            </a:r>
            <a:endParaRPr/>
          </a:p>
          <a:p>
            <a:pPr indent="-228600" lvl="1" marL="685800" rtl="0" algn="l">
              <a:lnSpc>
                <a:spcPct val="90000"/>
              </a:lnSpc>
              <a:spcBef>
                <a:spcPts val="500"/>
              </a:spcBef>
              <a:spcAft>
                <a:spcPts val="0"/>
              </a:spcAft>
              <a:buClr>
                <a:schemeClr val="dk1"/>
              </a:buClr>
              <a:buSzPct val="100000"/>
              <a:buChar char="•"/>
            </a:pPr>
            <a:r>
              <a:rPr b="1" lang="en-CA" sz="3200"/>
              <a:t>Designer Exploitation: </a:t>
            </a:r>
            <a:r>
              <a:rPr lang="en-CA" sz="3200"/>
              <a:t>multiple endings, branch-excluding morality systems, useless map content or uninspired ‘fed ex’ side quests.     </a:t>
            </a:r>
            <a:endParaRPr/>
          </a:p>
          <a:p>
            <a:pPr indent="-228600" lvl="0" marL="228600" rtl="0" algn="l">
              <a:lnSpc>
                <a:spcPct val="90000"/>
              </a:lnSpc>
              <a:spcBef>
                <a:spcPts val="1000"/>
              </a:spcBef>
              <a:spcAft>
                <a:spcPts val="0"/>
              </a:spcAft>
              <a:buClr>
                <a:schemeClr val="dk1"/>
              </a:buClr>
              <a:buSzPct val="100000"/>
              <a:buChar char="•"/>
            </a:pPr>
            <a:r>
              <a:rPr lang="en-CA" sz="3600"/>
              <a:t>Overlaps well with ‘game as simulation.’ </a:t>
            </a:r>
            <a:endParaRPr sz="3600"/>
          </a:p>
        </p:txBody>
      </p:sp>
      <p:sp>
        <p:nvSpPr>
          <p:cNvPr id="321" name="Google Shape;321;p44"/>
          <p:cNvSpPr txBox="1"/>
          <p:nvPr/>
        </p:nvSpPr>
        <p:spPr>
          <a:xfrm>
            <a:off x="0" y="196249"/>
            <a:ext cx="7677664"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6000">
                <a:solidFill>
                  <a:schemeClr val="lt1"/>
                </a:solidFill>
                <a:latin typeface="Calibri"/>
                <a:ea typeface="Calibri"/>
                <a:cs typeface="Calibri"/>
                <a:sym typeface="Calibri"/>
              </a:rPr>
              <a:t>The Game As </a:t>
            </a:r>
            <a:r>
              <a:rPr b="1" lang="en-CA" sz="6000">
                <a:solidFill>
                  <a:srgbClr val="A8D08C"/>
                </a:solidFill>
                <a:latin typeface="Calibri"/>
                <a:ea typeface="Calibri"/>
                <a:cs typeface="Calibri"/>
                <a:sym typeface="Calibri"/>
              </a:rPr>
              <a:t>STORY</a:t>
            </a:r>
            <a:endParaRPr b="1" sz="6000">
              <a:solidFill>
                <a:srgbClr val="A8D08C"/>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ph idx="1" type="body"/>
          </p:nvPr>
        </p:nvSpPr>
        <p:spPr>
          <a:xfrm>
            <a:off x="599304" y="1726770"/>
            <a:ext cx="5958016" cy="453398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Consider strong single player narratives. </a:t>
            </a:r>
            <a:endParaRPr i="1" sz="3200"/>
          </a:p>
          <a:p>
            <a:pPr indent="-228600" lvl="0" marL="228600" rtl="0" algn="l">
              <a:lnSpc>
                <a:spcPct val="90000"/>
              </a:lnSpc>
              <a:spcBef>
                <a:spcPts val="1000"/>
              </a:spcBef>
              <a:spcAft>
                <a:spcPts val="0"/>
              </a:spcAft>
              <a:buClr>
                <a:schemeClr val="dk1"/>
              </a:buClr>
              <a:buSzPts val="3200"/>
              <a:buChar char="•"/>
            </a:pPr>
            <a:r>
              <a:rPr lang="en-CA" sz="3200"/>
              <a:t>Consider emergent games where players create their own stories or piece together lore</a:t>
            </a:r>
            <a:endParaRPr/>
          </a:p>
          <a:p>
            <a:pPr indent="-228600" lvl="0" marL="228600" rtl="0" algn="l">
              <a:lnSpc>
                <a:spcPct val="90000"/>
              </a:lnSpc>
              <a:spcBef>
                <a:spcPts val="1000"/>
              </a:spcBef>
              <a:spcAft>
                <a:spcPts val="0"/>
              </a:spcAft>
              <a:buClr>
                <a:schemeClr val="dk1"/>
              </a:buClr>
              <a:buSzPts val="3200"/>
              <a:buChar char="•"/>
            </a:pPr>
            <a:r>
              <a:rPr lang="en-CA" sz="3200"/>
              <a:t>Consider mechanics like morality choices, side quests,  environmental narrative, and (the potentially exploitive) multiple endings.</a:t>
            </a:r>
            <a:endParaRPr sz="3200"/>
          </a:p>
        </p:txBody>
      </p:sp>
      <p:sp>
        <p:nvSpPr>
          <p:cNvPr id="327" name="Google Shape;327;p45"/>
          <p:cNvSpPr txBox="1"/>
          <p:nvPr/>
        </p:nvSpPr>
        <p:spPr>
          <a:xfrm>
            <a:off x="1" y="290984"/>
            <a:ext cx="10700950"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6000">
                <a:solidFill>
                  <a:schemeClr val="lt1"/>
                </a:solidFill>
                <a:latin typeface="Calibri"/>
                <a:ea typeface="Calibri"/>
                <a:cs typeface="Calibri"/>
                <a:sym typeface="Calibri"/>
              </a:rPr>
              <a:t>The Game As </a:t>
            </a:r>
            <a:r>
              <a:rPr b="1" lang="en-CA" sz="6000">
                <a:solidFill>
                  <a:srgbClr val="A8D08C"/>
                </a:solidFill>
                <a:latin typeface="Calibri"/>
                <a:ea typeface="Calibri"/>
                <a:cs typeface="Calibri"/>
                <a:sym typeface="Calibri"/>
              </a:rPr>
              <a:t>STORY:</a:t>
            </a:r>
            <a:r>
              <a:rPr b="1" lang="en-CA" sz="6000">
                <a:solidFill>
                  <a:srgbClr val="FF6161"/>
                </a:solidFill>
                <a:latin typeface="Calibri"/>
                <a:ea typeface="Calibri"/>
                <a:cs typeface="Calibri"/>
                <a:sym typeface="Calibri"/>
              </a:rPr>
              <a:t> </a:t>
            </a:r>
            <a:r>
              <a:rPr b="1" lang="en-CA" sz="6000">
                <a:solidFill>
                  <a:schemeClr val="lt1"/>
                </a:solidFill>
                <a:latin typeface="Calibri"/>
                <a:ea typeface="Calibri"/>
                <a:cs typeface="Calibri"/>
                <a:sym typeface="Calibri"/>
              </a:rPr>
              <a:t>Examples</a:t>
            </a:r>
            <a:endParaRPr b="1" sz="6000">
              <a:solidFill>
                <a:schemeClr val="lt1"/>
              </a:solidFill>
              <a:latin typeface="Calibri"/>
              <a:ea typeface="Calibri"/>
              <a:cs typeface="Calibri"/>
              <a:sym typeface="Calibri"/>
            </a:endParaRPr>
          </a:p>
        </p:txBody>
      </p:sp>
      <p:pic>
        <p:nvPicPr>
          <p:cNvPr id="328" name="Google Shape;328;p45"/>
          <p:cNvPicPr preferRelativeResize="0"/>
          <p:nvPr/>
        </p:nvPicPr>
        <p:blipFill rotWithShape="1">
          <a:blip r:embed="rId3">
            <a:alphaModFix/>
          </a:blip>
          <a:srcRect b="0" l="10120" r="10480" t="0"/>
          <a:stretch/>
        </p:blipFill>
        <p:spPr>
          <a:xfrm>
            <a:off x="9520299" y="543697"/>
            <a:ext cx="2482231" cy="3126259"/>
          </a:xfrm>
          <a:prstGeom prst="rect">
            <a:avLst/>
          </a:prstGeom>
          <a:noFill/>
          <a:ln cap="flat" cmpd="sng" w="38100">
            <a:solidFill>
              <a:schemeClr val="dk1"/>
            </a:solidFill>
            <a:prstDash val="solid"/>
            <a:round/>
            <a:headEnd len="sm" w="sm" type="none"/>
            <a:tailEnd len="sm" w="sm" type="none"/>
          </a:ln>
        </p:spPr>
      </p:pic>
      <p:pic>
        <p:nvPicPr>
          <p:cNvPr id="329" name="Google Shape;329;p45"/>
          <p:cNvPicPr preferRelativeResize="0"/>
          <p:nvPr/>
        </p:nvPicPr>
        <p:blipFill rotWithShape="1">
          <a:blip r:embed="rId4">
            <a:alphaModFix/>
          </a:blip>
          <a:srcRect b="0" l="0" r="0" t="0"/>
          <a:stretch/>
        </p:blipFill>
        <p:spPr>
          <a:xfrm>
            <a:off x="6871425" y="2152133"/>
            <a:ext cx="2334768" cy="2688336"/>
          </a:xfrm>
          <a:prstGeom prst="rect">
            <a:avLst/>
          </a:prstGeom>
          <a:noFill/>
          <a:ln cap="flat" cmpd="sng" w="38100">
            <a:solidFill>
              <a:schemeClr val="dk1"/>
            </a:solidFill>
            <a:prstDash val="solid"/>
            <a:round/>
            <a:headEnd len="sm" w="sm" type="none"/>
            <a:tailEnd len="sm" w="sm" type="none"/>
          </a:ln>
        </p:spPr>
      </p:pic>
      <p:pic>
        <p:nvPicPr>
          <p:cNvPr id="330" name="Google Shape;330;p45"/>
          <p:cNvPicPr preferRelativeResize="0"/>
          <p:nvPr/>
        </p:nvPicPr>
        <p:blipFill rotWithShape="1">
          <a:blip r:embed="rId5">
            <a:alphaModFix/>
          </a:blip>
          <a:srcRect b="0" l="0" r="0" t="0"/>
          <a:stretch/>
        </p:blipFill>
        <p:spPr>
          <a:xfrm>
            <a:off x="9520298" y="3922669"/>
            <a:ext cx="1950720" cy="2761488"/>
          </a:xfrm>
          <a:prstGeom prst="rect">
            <a:avLst/>
          </a:prstGeom>
          <a:noFill/>
          <a:ln cap="flat" cmpd="sng" w="57150">
            <a:solidFill>
              <a:schemeClr val="dk1"/>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336" name="Google Shape;336;p4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7" name="Google Shape;337;p46"/>
          <p:cNvSpPr txBox="1"/>
          <p:nvPr/>
        </p:nvSpPr>
        <p:spPr>
          <a:xfrm>
            <a:off x="0" y="290985"/>
            <a:ext cx="7076303" cy="590464"/>
          </a:xfrm>
          <a:prstGeom prst="rect">
            <a:avLst/>
          </a:prstGeom>
          <a:solidFill>
            <a:schemeClr val="dk1"/>
          </a:solid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Unexplored areas of the map…</a:t>
            </a:r>
            <a:endParaRPr b="1" sz="4400">
              <a:solidFill>
                <a:schemeClr val="l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idx="1" type="body"/>
          </p:nvPr>
        </p:nvSpPr>
        <p:spPr>
          <a:xfrm>
            <a:off x="459259" y="1644393"/>
            <a:ext cx="10892481" cy="428685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600"/>
              <a:buChar char="•"/>
            </a:pPr>
            <a:r>
              <a:rPr lang="en-CA" sz="3600"/>
              <a:t>Appeals to Bartle’s ‘explorers’ and ‘socializers’ </a:t>
            </a:r>
            <a:endParaRPr/>
          </a:p>
          <a:p>
            <a:pPr indent="-228600" lvl="0" marL="228600" rtl="0" algn="l">
              <a:lnSpc>
                <a:spcPct val="90000"/>
              </a:lnSpc>
              <a:spcBef>
                <a:spcPts val="1000"/>
              </a:spcBef>
              <a:spcAft>
                <a:spcPts val="0"/>
              </a:spcAft>
              <a:buClr>
                <a:schemeClr val="dk1"/>
              </a:buClr>
              <a:buSzPts val="3600"/>
              <a:buChar char="•"/>
            </a:pPr>
            <a:r>
              <a:rPr lang="en-CA" sz="3600"/>
              <a:t>Player motivation is to </a:t>
            </a:r>
            <a:r>
              <a:rPr b="1" lang="en-CA" sz="3600"/>
              <a:t>create</a:t>
            </a:r>
            <a:r>
              <a:rPr lang="en-CA" sz="3600"/>
              <a:t>—a focus on </a:t>
            </a:r>
            <a:r>
              <a:rPr i="1" lang="en-CA" sz="3600"/>
              <a:t>making</a:t>
            </a:r>
            <a:r>
              <a:rPr lang="en-CA" sz="3600"/>
              <a:t> the journey and </a:t>
            </a:r>
            <a:r>
              <a:rPr i="1" lang="en-CA" sz="3600"/>
              <a:t>setting </a:t>
            </a:r>
            <a:r>
              <a:rPr lang="en-CA" sz="3600"/>
              <a:t>the destination.  </a:t>
            </a:r>
            <a:endParaRPr/>
          </a:p>
          <a:p>
            <a:pPr indent="-228600" lvl="1" marL="685800" rtl="0" algn="l">
              <a:lnSpc>
                <a:spcPct val="90000"/>
              </a:lnSpc>
              <a:spcBef>
                <a:spcPts val="500"/>
              </a:spcBef>
              <a:spcAft>
                <a:spcPts val="0"/>
              </a:spcAft>
              <a:buClr>
                <a:schemeClr val="dk1"/>
              </a:buClr>
              <a:buSzPts val="3200"/>
              <a:buChar char="•"/>
            </a:pPr>
            <a:r>
              <a:rPr b="1" lang="en-CA" sz="3200"/>
              <a:t>Intrinsic Motivators:  </a:t>
            </a:r>
            <a:r>
              <a:rPr lang="en-CA" sz="3200"/>
              <a:t>discovery—what can I do? What can be done? </a:t>
            </a:r>
            <a:endParaRPr sz="3200"/>
          </a:p>
          <a:p>
            <a:pPr indent="-228600" lvl="1" marL="685800" rtl="0" algn="l">
              <a:lnSpc>
                <a:spcPct val="90000"/>
              </a:lnSpc>
              <a:spcBef>
                <a:spcPts val="500"/>
              </a:spcBef>
              <a:spcAft>
                <a:spcPts val="0"/>
              </a:spcAft>
              <a:buClr>
                <a:schemeClr val="dk1"/>
              </a:buClr>
              <a:buSzPts val="3200"/>
              <a:buChar char="•"/>
            </a:pPr>
            <a:r>
              <a:rPr b="1" lang="en-CA" sz="3200"/>
              <a:t>Extrinsic Motivators</a:t>
            </a:r>
            <a:r>
              <a:rPr lang="en-CA" sz="3200"/>
              <a:t>: Fame, Recognition </a:t>
            </a:r>
            <a:endParaRPr sz="3200"/>
          </a:p>
          <a:p>
            <a:pPr indent="-228600" lvl="1" marL="685800" rtl="0" algn="l">
              <a:lnSpc>
                <a:spcPct val="90000"/>
              </a:lnSpc>
              <a:spcBef>
                <a:spcPts val="500"/>
              </a:spcBef>
              <a:spcAft>
                <a:spcPts val="0"/>
              </a:spcAft>
              <a:buClr>
                <a:schemeClr val="dk1"/>
              </a:buClr>
              <a:buSzPts val="3200"/>
              <a:buChar char="•"/>
            </a:pPr>
            <a:r>
              <a:rPr b="1" lang="en-CA" sz="3200"/>
              <a:t>Designer Exploitation</a:t>
            </a:r>
            <a:r>
              <a:rPr lang="en-CA" sz="3200"/>
              <a:t>: too much content or too many options, perhaps (?)    </a:t>
            </a:r>
            <a:endParaRPr sz="3200"/>
          </a:p>
          <a:p>
            <a:pPr indent="-228600" lvl="0" marL="228600" rtl="0" algn="l">
              <a:lnSpc>
                <a:spcPct val="90000"/>
              </a:lnSpc>
              <a:spcBef>
                <a:spcPts val="1000"/>
              </a:spcBef>
              <a:spcAft>
                <a:spcPts val="0"/>
              </a:spcAft>
              <a:buClr>
                <a:schemeClr val="dk1"/>
              </a:buClr>
              <a:buSzPts val="3600"/>
              <a:buChar char="•"/>
            </a:pPr>
            <a:r>
              <a:rPr lang="en-CA" sz="3600"/>
              <a:t>Overlaps well with ‘game as story.’ </a:t>
            </a:r>
            <a:endParaRPr sz="3600"/>
          </a:p>
        </p:txBody>
      </p:sp>
      <p:sp>
        <p:nvSpPr>
          <p:cNvPr id="343" name="Google Shape;343;p47"/>
          <p:cNvSpPr txBox="1"/>
          <p:nvPr/>
        </p:nvSpPr>
        <p:spPr>
          <a:xfrm>
            <a:off x="1" y="290984"/>
            <a:ext cx="7677664"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6000">
                <a:solidFill>
                  <a:schemeClr val="lt1"/>
                </a:solidFill>
                <a:latin typeface="Calibri"/>
                <a:ea typeface="Calibri"/>
                <a:cs typeface="Calibri"/>
                <a:sym typeface="Calibri"/>
              </a:rPr>
              <a:t>The Game As </a:t>
            </a:r>
            <a:r>
              <a:rPr b="1" lang="en-CA" sz="6000">
                <a:solidFill>
                  <a:srgbClr val="9CC2E5"/>
                </a:solidFill>
                <a:latin typeface="Calibri"/>
                <a:ea typeface="Calibri"/>
                <a:cs typeface="Calibri"/>
                <a:sym typeface="Calibri"/>
              </a:rPr>
              <a:t>PROJECT</a:t>
            </a:r>
            <a:endParaRPr b="1" sz="6000">
              <a:solidFill>
                <a:srgbClr val="9CC2E5"/>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idx="1" type="body"/>
          </p:nvPr>
        </p:nvSpPr>
        <p:spPr>
          <a:xfrm>
            <a:off x="599304" y="1726770"/>
            <a:ext cx="5958016" cy="453398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Consider emergent aspects of game design--PLAY. </a:t>
            </a:r>
            <a:endParaRPr i="1" sz="3200"/>
          </a:p>
          <a:p>
            <a:pPr indent="-228600" lvl="0" marL="228600" rtl="0" algn="l">
              <a:lnSpc>
                <a:spcPct val="90000"/>
              </a:lnSpc>
              <a:spcBef>
                <a:spcPts val="1000"/>
              </a:spcBef>
              <a:spcAft>
                <a:spcPts val="0"/>
              </a:spcAft>
              <a:buClr>
                <a:schemeClr val="dk1"/>
              </a:buClr>
              <a:buSzPts val="3200"/>
              <a:buChar char="•"/>
            </a:pPr>
            <a:r>
              <a:rPr lang="en-CA" sz="3200"/>
              <a:t>Consider games that are more like ‘toys’ for players than games.</a:t>
            </a:r>
            <a:endParaRPr/>
          </a:p>
          <a:p>
            <a:pPr indent="-228600" lvl="0" marL="228600" rtl="0" algn="l">
              <a:lnSpc>
                <a:spcPct val="90000"/>
              </a:lnSpc>
              <a:spcBef>
                <a:spcPts val="1000"/>
              </a:spcBef>
              <a:spcAft>
                <a:spcPts val="0"/>
              </a:spcAft>
              <a:buClr>
                <a:schemeClr val="dk1"/>
              </a:buClr>
              <a:buSzPts val="3200"/>
              <a:buChar char="•"/>
            </a:pPr>
            <a:r>
              <a:rPr lang="en-CA" sz="3200"/>
              <a:t>Consider features like crafting systems or player customization in its many forms. </a:t>
            </a:r>
            <a:endParaRPr/>
          </a:p>
          <a:p>
            <a:pPr indent="-228600" lvl="0" marL="228600" rtl="0" algn="l">
              <a:lnSpc>
                <a:spcPct val="90000"/>
              </a:lnSpc>
              <a:spcBef>
                <a:spcPts val="1000"/>
              </a:spcBef>
              <a:spcAft>
                <a:spcPts val="0"/>
              </a:spcAft>
              <a:buClr>
                <a:schemeClr val="dk1"/>
              </a:buClr>
              <a:buSzPts val="3200"/>
              <a:buChar char="•"/>
            </a:pPr>
            <a:r>
              <a:rPr lang="en-CA" sz="3200"/>
              <a:t>Consider game mods and the entire modding community. </a:t>
            </a:r>
            <a:endParaRPr sz="3200"/>
          </a:p>
        </p:txBody>
      </p:sp>
      <p:sp>
        <p:nvSpPr>
          <p:cNvPr id="349" name="Google Shape;349;p48"/>
          <p:cNvSpPr txBox="1"/>
          <p:nvPr/>
        </p:nvSpPr>
        <p:spPr>
          <a:xfrm>
            <a:off x="1" y="290984"/>
            <a:ext cx="9413822"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5400">
                <a:solidFill>
                  <a:schemeClr val="lt1"/>
                </a:solidFill>
                <a:latin typeface="Calibri"/>
                <a:ea typeface="Calibri"/>
                <a:cs typeface="Calibri"/>
                <a:sym typeface="Calibri"/>
              </a:rPr>
              <a:t>The Game As </a:t>
            </a:r>
            <a:r>
              <a:rPr b="1" lang="en-CA" sz="5400">
                <a:solidFill>
                  <a:srgbClr val="9CC2E5"/>
                </a:solidFill>
                <a:latin typeface="Calibri"/>
                <a:ea typeface="Calibri"/>
                <a:cs typeface="Calibri"/>
                <a:sym typeface="Calibri"/>
              </a:rPr>
              <a:t>PROJECT: </a:t>
            </a:r>
            <a:r>
              <a:rPr b="1" lang="en-CA" sz="5400">
                <a:solidFill>
                  <a:schemeClr val="lt1"/>
                </a:solidFill>
                <a:latin typeface="Calibri"/>
                <a:ea typeface="Calibri"/>
                <a:cs typeface="Calibri"/>
                <a:sym typeface="Calibri"/>
              </a:rPr>
              <a:t>Examples</a:t>
            </a:r>
            <a:endParaRPr b="1" sz="5400">
              <a:solidFill>
                <a:schemeClr val="lt1"/>
              </a:solidFill>
              <a:latin typeface="Calibri"/>
              <a:ea typeface="Calibri"/>
              <a:cs typeface="Calibri"/>
              <a:sym typeface="Calibri"/>
            </a:endParaRPr>
          </a:p>
        </p:txBody>
      </p:sp>
      <p:pic>
        <p:nvPicPr>
          <p:cNvPr descr="https://images-eds-ssl.xboxlive.com/image?url=8Oaj9Ryq1G1_p3lLnXlsaZgGzAie6Mnu24_PawYuDYIoH77pJ.X5Z.MqQPibUVTcHJolQXhbuleyhe0LZgKT4DUV1yM_YnTZQD_AocgfgSuOOiByRD7CY9hxlee5WPTMiYslecVaw0Anuzvj6Dv.RnBSyZxkTgeNjxtkMc8Mbit_T1CWMsmCICAFn9XSU0voBu_vx0mtNe5c9GBDQOEyCWZL.BatfK7xlIguzFvXUwA-&amp;w=200&amp;h=300&amp;format=jpg" id="350" name="Google Shape;350;p48"/>
          <p:cNvPicPr preferRelativeResize="0"/>
          <p:nvPr/>
        </p:nvPicPr>
        <p:blipFill rotWithShape="1">
          <a:blip r:embed="rId3">
            <a:alphaModFix/>
          </a:blip>
          <a:srcRect b="0" l="0" r="0" t="0"/>
          <a:stretch/>
        </p:blipFill>
        <p:spPr>
          <a:xfrm>
            <a:off x="9957008" y="290984"/>
            <a:ext cx="1905000" cy="2857500"/>
          </a:xfrm>
          <a:prstGeom prst="rect">
            <a:avLst/>
          </a:prstGeom>
          <a:noFill/>
          <a:ln cap="flat" cmpd="sng" w="38100">
            <a:solidFill>
              <a:schemeClr val="dk1"/>
            </a:solidFill>
            <a:prstDash val="solid"/>
            <a:round/>
            <a:headEnd len="sm" w="sm" type="none"/>
            <a:tailEnd len="sm" w="sm" type="none"/>
          </a:ln>
        </p:spPr>
      </p:pic>
      <p:pic>
        <p:nvPicPr>
          <p:cNvPr id="351" name="Google Shape;351;p48"/>
          <p:cNvPicPr preferRelativeResize="0"/>
          <p:nvPr/>
        </p:nvPicPr>
        <p:blipFill rotWithShape="1">
          <a:blip r:embed="rId4">
            <a:alphaModFix/>
          </a:blip>
          <a:srcRect b="0" l="42626" r="0" t="0"/>
          <a:stretch/>
        </p:blipFill>
        <p:spPr>
          <a:xfrm>
            <a:off x="6556851" y="1660710"/>
            <a:ext cx="3037706" cy="2975548"/>
          </a:xfrm>
          <a:prstGeom prst="rect">
            <a:avLst/>
          </a:prstGeom>
          <a:noFill/>
          <a:ln cap="flat" cmpd="sng" w="28575">
            <a:solidFill>
              <a:schemeClr val="dk1"/>
            </a:solidFill>
            <a:prstDash val="solid"/>
            <a:round/>
            <a:headEnd len="sm" w="sm" type="none"/>
            <a:tailEnd len="sm" w="sm" type="none"/>
          </a:ln>
        </p:spPr>
      </p:pic>
      <p:pic>
        <p:nvPicPr>
          <p:cNvPr descr="https://gamefiles.alphacoders.com/boxart/original/front/7774-1.jpg" id="352" name="Google Shape;352;p48"/>
          <p:cNvPicPr preferRelativeResize="0"/>
          <p:nvPr/>
        </p:nvPicPr>
        <p:blipFill rotWithShape="1">
          <a:blip r:embed="rId5">
            <a:alphaModFix/>
          </a:blip>
          <a:srcRect b="0" l="0" r="0" t="0"/>
          <a:stretch/>
        </p:blipFill>
        <p:spPr>
          <a:xfrm>
            <a:off x="9756765" y="3931720"/>
            <a:ext cx="2105243" cy="2518348"/>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9"/>
          <p:cNvSpPr txBox="1"/>
          <p:nvPr>
            <p:ph idx="1" type="body"/>
          </p:nvPr>
        </p:nvSpPr>
        <p:spPr>
          <a:xfrm>
            <a:off x="393357" y="1619679"/>
            <a:ext cx="3601995" cy="4351338"/>
          </a:xfrm>
          <a:prstGeom prst="rect">
            <a:avLst/>
          </a:prstGeom>
          <a:noFill/>
          <a:ln>
            <a:noFill/>
          </a:ln>
        </p:spPr>
        <p:txBody>
          <a:bodyPr anchorCtr="0" anchor="t" bIns="45700" lIns="91425" spcFirstLastPara="1" rIns="91425" wrap="square" tIns="45700">
            <a:normAutofit fontScale="92500"/>
          </a:bodyPr>
          <a:lstStyle/>
          <a:p>
            <a:pPr indent="-234950" lvl="0" marL="228600" rtl="0" algn="l">
              <a:lnSpc>
                <a:spcPct val="90000"/>
              </a:lnSpc>
              <a:spcBef>
                <a:spcPts val="0"/>
              </a:spcBef>
              <a:spcAft>
                <a:spcPts val="0"/>
              </a:spcAft>
              <a:buClr>
                <a:schemeClr val="dk1"/>
              </a:buClr>
              <a:buSzPct val="100000"/>
              <a:buChar char="•"/>
            </a:pPr>
            <a:r>
              <a:rPr lang="en-CA" sz="4000"/>
              <a:t>Consider how the most popular sites on the internet all have to do </a:t>
            </a:r>
            <a:r>
              <a:rPr b="1" lang="en-CA" sz="4000">
                <a:solidFill>
                  <a:srgbClr val="C00000"/>
                </a:solidFill>
              </a:rPr>
              <a:t>with creating and sharing (and collaboration)</a:t>
            </a:r>
            <a:r>
              <a:rPr lang="en-CA" sz="4000"/>
              <a:t>. </a:t>
            </a:r>
            <a:endParaRPr sz="4000"/>
          </a:p>
        </p:txBody>
      </p:sp>
      <p:sp>
        <p:nvSpPr>
          <p:cNvPr id="358" name="Google Shape;358;p49"/>
          <p:cNvSpPr txBox="1"/>
          <p:nvPr/>
        </p:nvSpPr>
        <p:spPr>
          <a:xfrm>
            <a:off x="1" y="290984"/>
            <a:ext cx="7026876" cy="92821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5400"/>
              <a:buFont typeface="Calibri"/>
              <a:buNone/>
            </a:pPr>
            <a:r>
              <a:rPr b="1" lang="en-CA" sz="5400">
                <a:solidFill>
                  <a:schemeClr val="lt1"/>
                </a:solidFill>
                <a:latin typeface="Calibri"/>
                <a:ea typeface="Calibri"/>
                <a:cs typeface="Calibri"/>
                <a:sym typeface="Calibri"/>
              </a:rPr>
              <a:t>In fact, consider WEB 2.0</a:t>
            </a:r>
            <a:endParaRPr b="1" sz="5400">
              <a:solidFill>
                <a:schemeClr val="lt1"/>
              </a:solidFill>
              <a:latin typeface="Calibri"/>
              <a:ea typeface="Calibri"/>
              <a:cs typeface="Calibri"/>
              <a:sym typeface="Calibri"/>
            </a:endParaRPr>
          </a:p>
        </p:txBody>
      </p:sp>
      <p:pic>
        <p:nvPicPr>
          <p:cNvPr descr="http://seeklogo.com/images/S/snapchat-logo-2D9C3E7ADA-seeklogo.com.png" id="359" name="Google Shape;359;p49"/>
          <p:cNvPicPr preferRelativeResize="0"/>
          <p:nvPr/>
        </p:nvPicPr>
        <p:blipFill rotWithShape="1">
          <a:blip r:embed="rId3">
            <a:alphaModFix/>
          </a:blip>
          <a:srcRect b="0" l="0" r="0" t="0"/>
          <a:stretch/>
        </p:blipFill>
        <p:spPr>
          <a:xfrm>
            <a:off x="9864987" y="577077"/>
            <a:ext cx="1905000" cy="1905000"/>
          </a:xfrm>
          <a:prstGeom prst="rect">
            <a:avLst/>
          </a:prstGeom>
          <a:noFill/>
          <a:ln>
            <a:noFill/>
          </a:ln>
        </p:spPr>
      </p:pic>
      <p:pic>
        <p:nvPicPr>
          <p:cNvPr descr="http://www.ubishops.ca/wp-content/uploads/facebook-logo-png-transparent-background.png" id="360" name="Google Shape;360;p49"/>
          <p:cNvPicPr preferRelativeResize="0"/>
          <p:nvPr/>
        </p:nvPicPr>
        <p:blipFill rotWithShape="1">
          <a:blip r:embed="rId4">
            <a:alphaModFix/>
          </a:blip>
          <a:srcRect b="0" l="0" r="0" t="0"/>
          <a:stretch/>
        </p:blipFill>
        <p:spPr>
          <a:xfrm>
            <a:off x="4950087" y="1457282"/>
            <a:ext cx="1833949" cy="1833949"/>
          </a:xfrm>
          <a:prstGeom prst="rect">
            <a:avLst/>
          </a:prstGeom>
          <a:noFill/>
          <a:ln>
            <a:noFill/>
          </a:ln>
        </p:spPr>
      </p:pic>
      <p:pic>
        <p:nvPicPr>
          <p:cNvPr descr="http://www.logospike.com/wp-content/uploads/2014/11/Youtube_logo-4.png" id="361" name="Google Shape;361;p49"/>
          <p:cNvPicPr preferRelativeResize="0"/>
          <p:nvPr/>
        </p:nvPicPr>
        <p:blipFill rotWithShape="1">
          <a:blip r:embed="rId5">
            <a:alphaModFix/>
          </a:blip>
          <a:srcRect b="0" l="0" r="0" t="0"/>
          <a:stretch/>
        </p:blipFill>
        <p:spPr>
          <a:xfrm>
            <a:off x="8683897" y="5485311"/>
            <a:ext cx="3179660" cy="1248836"/>
          </a:xfrm>
          <a:prstGeom prst="rect">
            <a:avLst/>
          </a:prstGeom>
          <a:noFill/>
          <a:ln>
            <a:noFill/>
          </a:ln>
        </p:spPr>
      </p:pic>
      <p:pic>
        <p:nvPicPr>
          <p:cNvPr descr="http://www.clipartkid.com/images/140/tumblr-logo-lG9QtW-clipart.jpg" id="362" name="Google Shape;362;p49"/>
          <p:cNvPicPr preferRelativeResize="0"/>
          <p:nvPr/>
        </p:nvPicPr>
        <p:blipFill rotWithShape="1">
          <a:blip r:embed="rId6">
            <a:alphaModFix/>
          </a:blip>
          <a:srcRect b="0" l="0" r="0" t="0"/>
          <a:stretch/>
        </p:blipFill>
        <p:spPr>
          <a:xfrm>
            <a:off x="4853672" y="3816131"/>
            <a:ext cx="1930364" cy="1841757"/>
          </a:xfrm>
          <a:prstGeom prst="rect">
            <a:avLst/>
          </a:prstGeom>
          <a:noFill/>
          <a:ln>
            <a:noFill/>
          </a:ln>
        </p:spPr>
      </p:pic>
      <p:pic>
        <p:nvPicPr>
          <p:cNvPr descr="http://diylogodesigns.com/blog/wp-content/uploads/2016/05/instagram-Logo-PNG-Transparent-Background-download.png" id="363" name="Google Shape;363;p49"/>
          <p:cNvPicPr preferRelativeResize="0"/>
          <p:nvPr/>
        </p:nvPicPr>
        <p:blipFill rotWithShape="1">
          <a:blip r:embed="rId7">
            <a:alphaModFix/>
          </a:blip>
          <a:srcRect b="0" l="0" r="0" t="0"/>
          <a:stretch/>
        </p:blipFill>
        <p:spPr>
          <a:xfrm>
            <a:off x="9864987" y="2816846"/>
            <a:ext cx="1998570" cy="1998570"/>
          </a:xfrm>
          <a:prstGeom prst="rect">
            <a:avLst/>
          </a:prstGeom>
          <a:noFill/>
          <a:ln>
            <a:noFill/>
          </a:ln>
        </p:spPr>
      </p:pic>
      <p:pic>
        <p:nvPicPr>
          <p:cNvPr descr="http://tse4.mm.bing.net/th?id=OIP.M3ed5bf0b18bf8c9679393e394bf96111H0" id="364" name="Google Shape;364;p49"/>
          <p:cNvPicPr preferRelativeResize="0"/>
          <p:nvPr/>
        </p:nvPicPr>
        <p:blipFill rotWithShape="1">
          <a:blip r:embed="rId8">
            <a:alphaModFix/>
          </a:blip>
          <a:srcRect b="0" l="0" r="0" t="0"/>
          <a:stretch/>
        </p:blipFill>
        <p:spPr>
          <a:xfrm>
            <a:off x="7438943" y="3566984"/>
            <a:ext cx="1771136" cy="1771136"/>
          </a:xfrm>
          <a:prstGeom prst="rect">
            <a:avLst/>
          </a:prstGeom>
          <a:noFill/>
          <a:ln>
            <a:noFill/>
          </a:ln>
        </p:spPr>
      </p:pic>
      <p:pic>
        <p:nvPicPr>
          <p:cNvPr descr="http://www.zlok.net/blog/wp-content/uploads/wikipedia-logo.jpg" id="365" name="Google Shape;365;p49"/>
          <p:cNvPicPr preferRelativeResize="0"/>
          <p:nvPr/>
        </p:nvPicPr>
        <p:blipFill rotWithShape="1">
          <a:blip r:embed="rId9">
            <a:alphaModFix/>
          </a:blip>
          <a:srcRect b="0" l="0" r="0" t="0"/>
          <a:stretch/>
        </p:blipFill>
        <p:spPr>
          <a:xfrm>
            <a:off x="7349912" y="477795"/>
            <a:ext cx="2272234" cy="27324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ph idx="1" type="body"/>
          </p:nvPr>
        </p:nvSpPr>
        <p:spPr>
          <a:xfrm>
            <a:off x="453081" y="1394255"/>
            <a:ext cx="8377881" cy="526191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sz="3200"/>
              <a:t>Developed by Markus “notch” Persson.</a:t>
            </a:r>
            <a:endParaRPr/>
          </a:p>
          <a:p>
            <a:pPr indent="-228600" lvl="0" marL="228600" rtl="0" algn="l">
              <a:lnSpc>
                <a:spcPct val="90000"/>
              </a:lnSpc>
              <a:spcBef>
                <a:spcPts val="1000"/>
              </a:spcBef>
              <a:spcAft>
                <a:spcPts val="0"/>
              </a:spcAft>
              <a:buClr>
                <a:schemeClr val="dk1"/>
              </a:buClr>
              <a:buSzPct val="100000"/>
              <a:buChar char="•"/>
            </a:pPr>
            <a:r>
              <a:rPr lang="en-CA" sz="3200"/>
              <a:t>Original (early) version of the game was only “creative mode”—no monsters, animals, or characters: and it was still WILDLY popular.</a:t>
            </a:r>
            <a:endParaRPr/>
          </a:p>
          <a:p>
            <a:pPr indent="-228600" lvl="1" marL="685800" rtl="0" algn="l">
              <a:lnSpc>
                <a:spcPct val="90000"/>
              </a:lnSpc>
              <a:spcBef>
                <a:spcPts val="500"/>
              </a:spcBef>
              <a:spcAft>
                <a:spcPts val="0"/>
              </a:spcAft>
              <a:buClr>
                <a:schemeClr val="dk1"/>
              </a:buClr>
              <a:buSzPct val="100000"/>
              <a:buChar char="•"/>
            </a:pPr>
            <a:r>
              <a:rPr lang="en-CA"/>
              <a:t>During one 24 hour period the game sold 23,000 copies—one game every 3 seconds. </a:t>
            </a:r>
            <a:endParaRPr/>
          </a:p>
          <a:p>
            <a:pPr indent="-228600" lvl="0" marL="228600" rtl="0" algn="l">
              <a:lnSpc>
                <a:spcPct val="90000"/>
              </a:lnSpc>
              <a:spcBef>
                <a:spcPts val="1000"/>
              </a:spcBef>
              <a:spcAft>
                <a:spcPts val="0"/>
              </a:spcAft>
              <a:buClr>
                <a:schemeClr val="dk1"/>
              </a:buClr>
              <a:buSzPct val="100000"/>
              <a:buChar char="•"/>
            </a:pPr>
            <a:r>
              <a:rPr lang="en-CA" sz="3200"/>
              <a:t>The innate (instinctual) desire to </a:t>
            </a:r>
            <a:r>
              <a:rPr b="1" lang="en-CA" sz="3200">
                <a:solidFill>
                  <a:srgbClr val="C00000"/>
                </a:solidFill>
              </a:rPr>
              <a:t>CREATE</a:t>
            </a:r>
            <a:r>
              <a:rPr lang="en-CA" sz="3200">
                <a:solidFill>
                  <a:srgbClr val="C00000"/>
                </a:solidFill>
              </a:rPr>
              <a:t> </a:t>
            </a:r>
            <a:r>
              <a:rPr lang="en-CA" sz="3200"/>
              <a:t>and </a:t>
            </a:r>
            <a:r>
              <a:rPr b="1" lang="en-CA" sz="3200">
                <a:solidFill>
                  <a:srgbClr val="C00000"/>
                </a:solidFill>
              </a:rPr>
              <a:t>SHARE</a:t>
            </a:r>
            <a:r>
              <a:rPr lang="en-CA" sz="3200"/>
              <a:t> and the intrinsic motivations that come with this action largely explain the game’s phenomenal success.</a:t>
            </a:r>
            <a:endParaRPr/>
          </a:p>
          <a:p>
            <a:pPr indent="-228600" lvl="0" marL="228600" rtl="0" algn="l">
              <a:lnSpc>
                <a:spcPct val="90000"/>
              </a:lnSpc>
              <a:spcBef>
                <a:spcPts val="1000"/>
              </a:spcBef>
              <a:spcAft>
                <a:spcPts val="0"/>
              </a:spcAft>
              <a:buClr>
                <a:schemeClr val="dk1"/>
              </a:buClr>
              <a:buSzPct val="100000"/>
              <a:buChar char="•"/>
            </a:pPr>
            <a:r>
              <a:rPr lang="en-CA" sz="3200"/>
              <a:t>“Minecraft” googled more often than Harry Potter, Justin Bieber, The Bible. 60 million copies sold. </a:t>
            </a:r>
            <a:endParaRPr/>
          </a:p>
          <a:p>
            <a:pPr indent="-228600" lvl="0" marL="228600" rtl="0" algn="l">
              <a:lnSpc>
                <a:spcPct val="90000"/>
              </a:lnSpc>
              <a:spcBef>
                <a:spcPts val="1000"/>
              </a:spcBef>
              <a:spcAft>
                <a:spcPts val="0"/>
              </a:spcAft>
              <a:buClr>
                <a:schemeClr val="dk1"/>
              </a:buClr>
              <a:buSzPct val="100000"/>
              <a:buChar char="•"/>
            </a:pPr>
            <a:r>
              <a:rPr lang="en-CA" sz="3200"/>
              <a:t>Has made over $700 million and counting…</a:t>
            </a:r>
            <a:endParaRPr/>
          </a:p>
        </p:txBody>
      </p:sp>
      <p:sp>
        <p:nvSpPr>
          <p:cNvPr id="371" name="Google Shape;371;p50"/>
          <p:cNvSpPr txBox="1"/>
          <p:nvPr/>
        </p:nvSpPr>
        <p:spPr>
          <a:xfrm>
            <a:off x="0" y="123568"/>
            <a:ext cx="7076303" cy="939113"/>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i="1" lang="en-CA" sz="6200">
                <a:solidFill>
                  <a:schemeClr val="lt1"/>
                </a:solidFill>
                <a:latin typeface="Calibri"/>
                <a:ea typeface="Calibri"/>
                <a:cs typeface="Calibri"/>
                <a:sym typeface="Calibri"/>
              </a:rPr>
              <a:t>Minecraft (again!)</a:t>
            </a:r>
            <a:endParaRPr b="1" i="1" sz="6200">
              <a:solidFill>
                <a:schemeClr val="lt1"/>
              </a:solidFill>
              <a:latin typeface="Calibri"/>
              <a:ea typeface="Calibri"/>
              <a:cs typeface="Calibri"/>
              <a:sym typeface="Calibri"/>
            </a:endParaRPr>
          </a:p>
        </p:txBody>
      </p:sp>
      <p:pic>
        <p:nvPicPr>
          <p:cNvPr id="372" name="Google Shape;372;p50"/>
          <p:cNvPicPr preferRelativeResize="0"/>
          <p:nvPr/>
        </p:nvPicPr>
        <p:blipFill rotWithShape="1">
          <a:blip r:embed="rId3">
            <a:alphaModFix/>
          </a:blip>
          <a:srcRect b="0" l="31571" r="0" t="0"/>
          <a:stretch/>
        </p:blipFill>
        <p:spPr>
          <a:xfrm>
            <a:off x="8522845" y="208607"/>
            <a:ext cx="3447118" cy="3353830"/>
          </a:xfrm>
          <a:prstGeom prst="rect">
            <a:avLst/>
          </a:prstGeom>
          <a:noFill/>
          <a:ln cap="flat" cmpd="sng" w="38100">
            <a:solidFill>
              <a:schemeClr val="dk1"/>
            </a:solidFill>
            <a:prstDash val="solid"/>
            <a:round/>
            <a:headEnd len="sm" w="sm" type="none"/>
            <a:tailEnd len="sm" w="sm" type="none"/>
          </a:ln>
        </p:spPr>
      </p:pic>
      <p:pic>
        <p:nvPicPr>
          <p:cNvPr id="373" name="Google Shape;373;p50"/>
          <p:cNvPicPr preferRelativeResize="0"/>
          <p:nvPr/>
        </p:nvPicPr>
        <p:blipFill rotWithShape="1">
          <a:blip r:embed="rId4">
            <a:alphaModFix/>
          </a:blip>
          <a:srcRect b="0" l="0" r="0" t="0"/>
          <a:stretch/>
        </p:blipFill>
        <p:spPr>
          <a:xfrm>
            <a:off x="9190890" y="3723502"/>
            <a:ext cx="2333298" cy="3014621"/>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1"/>
          <p:cNvPicPr preferRelativeResize="0"/>
          <p:nvPr/>
        </p:nvPicPr>
        <p:blipFill rotWithShape="1">
          <a:blip r:embed="rId3">
            <a:alphaModFix/>
          </a:blip>
          <a:srcRect b="0" l="0" r="0" t="0"/>
          <a:stretch/>
        </p:blipFill>
        <p:spPr>
          <a:xfrm>
            <a:off x="0" y="0"/>
            <a:ext cx="12191999" cy="6858000"/>
          </a:xfrm>
          <a:prstGeom prst="rect">
            <a:avLst/>
          </a:prstGeom>
          <a:noFill/>
          <a:ln>
            <a:noFill/>
          </a:ln>
        </p:spPr>
      </p:pic>
      <p:pic>
        <p:nvPicPr>
          <p:cNvPr id="379" name="Google Shape;379;p51"/>
          <p:cNvPicPr preferRelativeResize="0"/>
          <p:nvPr>
            <p:ph idx="1" type="body"/>
          </p:nvPr>
        </p:nvPicPr>
        <p:blipFill rotWithShape="1">
          <a:blip r:embed="rId4">
            <a:alphaModFix/>
          </a:blip>
          <a:srcRect b="0" l="0" r="0" t="0"/>
          <a:stretch/>
        </p:blipFill>
        <p:spPr>
          <a:xfrm>
            <a:off x="8843570" y="290985"/>
            <a:ext cx="2788013" cy="3201859"/>
          </a:xfrm>
          <a:prstGeom prst="rect">
            <a:avLst/>
          </a:prstGeom>
          <a:noFill/>
          <a:ln cap="flat" cmpd="sng" w="38100">
            <a:solidFill>
              <a:schemeClr val="dk1"/>
            </a:solidFill>
            <a:prstDash val="solid"/>
            <a:round/>
            <a:headEnd len="sm" w="sm" type="none"/>
            <a:tailEnd len="sm" w="sm" type="none"/>
          </a:ln>
        </p:spPr>
      </p:pic>
      <p:sp>
        <p:nvSpPr>
          <p:cNvPr id="380" name="Google Shape;380;p51"/>
          <p:cNvSpPr txBox="1"/>
          <p:nvPr/>
        </p:nvSpPr>
        <p:spPr>
          <a:xfrm>
            <a:off x="0" y="290985"/>
            <a:ext cx="7076303" cy="648129"/>
          </a:xfrm>
          <a:prstGeom prst="rect">
            <a:avLst/>
          </a:prstGeom>
          <a:solidFill>
            <a:schemeClr val="dk1"/>
          </a:solidFill>
          <a:ln>
            <a:noFill/>
          </a:ln>
        </p:spPr>
        <p:txBody>
          <a:bodyPr anchorCtr="0" anchor="ctr" bIns="45700" lIns="91425" spcFirstLastPara="1" rIns="91425" wrap="square" tIns="45700">
            <a:normAutofit fontScale="75000" lnSpcReduction="20000"/>
          </a:bodyPr>
          <a:lstStyle/>
          <a:p>
            <a:pPr indent="0" lvl="0" marL="0" marR="0" rtl="0" algn="l">
              <a:lnSpc>
                <a:spcPct val="90000"/>
              </a:lnSpc>
              <a:spcBef>
                <a:spcPts val="0"/>
              </a:spcBef>
              <a:spcAft>
                <a:spcPts val="0"/>
              </a:spcAft>
              <a:buClr>
                <a:schemeClr val="lt1"/>
              </a:buClr>
              <a:buSzPct val="100000"/>
              <a:buFont typeface="Calibri"/>
              <a:buNone/>
            </a:pPr>
            <a:r>
              <a:rPr b="1" i="1" lang="en-CA" sz="4400">
                <a:solidFill>
                  <a:schemeClr val="lt1"/>
                </a:solidFill>
                <a:latin typeface="Calibri"/>
                <a:ea typeface="Calibri"/>
                <a:cs typeface="Calibri"/>
                <a:sym typeface="Calibri"/>
              </a:rPr>
              <a:t>   Little Big Planet</a:t>
            </a:r>
            <a:r>
              <a:rPr b="1" lang="en-CA" sz="4400">
                <a:solidFill>
                  <a:schemeClr val="lt1"/>
                </a:solidFill>
                <a:latin typeface="Calibri"/>
                <a:ea typeface="Calibri"/>
                <a:cs typeface="Calibri"/>
                <a:sym typeface="Calibri"/>
              </a:rPr>
              <a:t>: “Play, Create, Share” </a:t>
            </a:r>
            <a:endParaRPr b="1" i="1" sz="44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idx="1" type="body"/>
          </p:nvPr>
        </p:nvSpPr>
        <p:spPr>
          <a:xfrm>
            <a:off x="700216" y="1342768"/>
            <a:ext cx="9967784" cy="513423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CA"/>
              <a:t>Theory often used to describe the joy people find in playing video games.</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“A state of concentration and satisfaction that a person experiences when performing an activity—whatever it is--so much that it becomes an optimal experience.” (167)</a:t>
            </a:r>
            <a:endParaRPr/>
          </a:p>
          <a:p>
            <a:pPr indent="-228600" lvl="0" marL="228600" rtl="0" algn="l">
              <a:lnSpc>
                <a:spcPct val="90000"/>
              </a:lnSpc>
              <a:spcBef>
                <a:spcPts val="1000"/>
              </a:spcBef>
              <a:spcAft>
                <a:spcPts val="0"/>
              </a:spcAft>
              <a:buClr>
                <a:schemeClr val="dk1"/>
              </a:buClr>
              <a:buSzPts val="3200"/>
              <a:buChar char="•"/>
            </a:pPr>
            <a:r>
              <a:rPr lang="en-CA" sz="3200"/>
              <a:t>Can be achieved through completely different activities.</a:t>
            </a:r>
            <a:endParaRPr/>
          </a:p>
          <a:p>
            <a:pPr indent="-228600" lvl="1" marL="685800" rtl="0" algn="l">
              <a:lnSpc>
                <a:spcPct val="90000"/>
              </a:lnSpc>
              <a:spcBef>
                <a:spcPts val="500"/>
              </a:spcBef>
              <a:spcAft>
                <a:spcPts val="0"/>
              </a:spcAft>
              <a:buClr>
                <a:srgbClr val="0070C0"/>
              </a:buClr>
              <a:buSzPts val="2800"/>
              <a:buChar char="•"/>
            </a:pPr>
            <a:r>
              <a:rPr b="1" lang="en-CA" sz="2800">
                <a:solidFill>
                  <a:srgbClr val="0070C0"/>
                </a:solidFill>
              </a:rPr>
              <a:t>Challenging: </a:t>
            </a:r>
            <a:r>
              <a:rPr lang="en-CA" sz="2800"/>
              <a:t>goal-oriented, with rules, and presenting feedback.</a:t>
            </a:r>
            <a:endParaRPr/>
          </a:p>
          <a:p>
            <a:pPr indent="-228600" lvl="1" marL="685800" rtl="0" algn="l">
              <a:lnSpc>
                <a:spcPct val="90000"/>
              </a:lnSpc>
              <a:spcBef>
                <a:spcPts val="500"/>
              </a:spcBef>
              <a:spcAft>
                <a:spcPts val="0"/>
              </a:spcAft>
              <a:buClr>
                <a:srgbClr val="0070C0"/>
              </a:buClr>
              <a:buSzPts val="2800"/>
              <a:buChar char="•"/>
            </a:pPr>
            <a:r>
              <a:rPr b="1" lang="en-CA" sz="2800">
                <a:solidFill>
                  <a:srgbClr val="0070C0"/>
                </a:solidFill>
              </a:rPr>
              <a:t>Complete immersion</a:t>
            </a:r>
            <a:r>
              <a:rPr lang="en-CA" sz="2800"/>
              <a:t>: total mental absorption, forget about time and reality, loss of self-consciousness.</a:t>
            </a:r>
            <a:endParaRPr/>
          </a:p>
          <a:p>
            <a:pPr indent="-228600" lvl="1" marL="685800" rtl="0" algn="l">
              <a:lnSpc>
                <a:spcPct val="90000"/>
              </a:lnSpc>
              <a:spcBef>
                <a:spcPts val="500"/>
              </a:spcBef>
              <a:spcAft>
                <a:spcPts val="0"/>
              </a:spcAft>
              <a:buClr>
                <a:srgbClr val="0070C0"/>
              </a:buClr>
              <a:buSzPts val="2800"/>
              <a:buChar char="•"/>
            </a:pPr>
            <a:r>
              <a:rPr b="1" lang="en-CA" sz="2800">
                <a:solidFill>
                  <a:srgbClr val="0070C0"/>
                </a:solidFill>
              </a:rPr>
              <a:t>Paradox of control:  </a:t>
            </a:r>
            <a:r>
              <a:rPr lang="en-CA" sz="2800"/>
              <a:t>exercising control where your abilities are pressed to the limit.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10" name="Google Shape;110;p16"/>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“Flow” and its components </a:t>
            </a:r>
            <a:endParaRPr b="1" i="0" sz="4400" u="none" cap="none" strike="noStrike">
              <a:solidFill>
                <a:schemeClr val="lt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386" name="Google Shape;386;p52"/>
          <p:cNvPicPr preferRelativeResize="0"/>
          <p:nvPr/>
        </p:nvPicPr>
        <p:blipFill rotWithShape="1">
          <a:blip r:embed="rId4">
            <a:alphaModFix/>
          </a:blip>
          <a:srcRect b="0" l="0" r="0" t="5315"/>
          <a:stretch/>
        </p:blipFill>
        <p:spPr>
          <a:xfrm>
            <a:off x="185738" y="140042"/>
            <a:ext cx="5724525" cy="148808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92" name="Google Shape;392;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93" name="Google Shape;393;p53"/>
          <p:cNvPicPr preferRelativeResize="0"/>
          <p:nvPr/>
        </p:nvPicPr>
        <p:blipFill rotWithShape="1">
          <a:blip r:embed="rId3">
            <a:alphaModFix/>
          </a:blip>
          <a:srcRect b="0" l="0" r="0" t="0"/>
          <a:stretch/>
        </p:blipFill>
        <p:spPr>
          <a:xfrm>
            <a:off x="0" y="0"/>
            <a:ext cx="12316483" cy="6928022"/>
          </a:xfrm>
          <a:prstGeom prst="rect">
            <a:avLst/>
          </a:prstGeom>
          <a:noFill/>
          <a:ln>
            <a:noFill/>
          </a:ln>
        </p:spPr>
      </p:pic>
      <p:sp>
        <p:nvSpPr>
          <p:cNvPr id="394" name="Google Shape;394;p53"/>
          <p:cNvSpPr txBox="1"/>
          <p:nvPr/>
        </p:nvSpPr>
        <p:spPr>
          <a:xfrm>
            <a:off x="65903" y="230188"/>
            <a:ext cx="4399005" cy="527222"/>
          </a:xfrm>
          <a:prstGeom prst="rect">
            <a:avLst/>
          </a:prstGeom>
          <a:solidFill>
            <a:schemeClr val="dk1"/>
          </a:solidFill>
          <a:ln>
            <a:noFill/>
          </a:ln>
        </p:spPr>
        <p:txBody>
          <a:bodyPr anchorCtr="0" anchor="ctr" bIns="45700" lIns="91425" spcFirstLastPara="1" rIns="91425" wrap="square" tIns="45700">
            <a:normAutofit fontScale="825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Halo 3 Forge Mode</a:t>
            </a:r>
            <a:endParaRPr b="1" i="1" sz="62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00" name="Google Shape;400;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01" name="Google Shape;401;p54"/>
          <p:cNvPicPr preferRelativeResize="0"/>
          <p:nvPr/>
        </p:nvPicPr>
        <p:blipFill rotWithShape="1">
          <a:blip r:embed="rId3">
            <a:alphaModFix/>
          </a:blip>
          <a:srcRect b="0" l="0" r="0" t="0"/>
          <a:stretch/>
        </p:blipFill>
        <p:spPr>
          <a:xfrm>
            <a:off x="0" y="638870"/>
            <a:ext cx="12192000" cy="558025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407" name="Google Shape;407;p55"/>
          <p:cNvPicPr preferRelativeResize="0"/>
          <p:nvPr>
            <p:ph idx="1" type="body"/>
          </p:nvPr>
        </p:nvPicPr>
        <p:blipFill rotWithShape="1">
          <a:blip r:embed="rId3">
            <a:alphaModFix/>
          </a:blip>
          <a:srcRect b="0" l="0" r="0" t="0"/>
          <a:stretch/>
        </p:blipFill>
        <p:spPr>
          <a:xfrm>
            <a:off x="6170162" y="0"/>
            <a:ext cx="6021838" cy="4351338"/>
          </a:xfrm>
          <a:prstGeom prst="rect">
            <a:avLst/>
          </a:prstGeom>
          <a:noFill/>
          <a:ln>
            <a:noFill/>
          </a:ln>
        </p:spPr>
      </p:pic>
      <p:pic>
        <p:nvPicPr>
          <p:cNvPr id="408" name="Google Shape;408;p55"/>
          <p:cNvPicPr preferRelativeResize="0"/>
          <p:nvPr/>
        </p:nvPicPr>
        <p:blipFill rotWithShape="1">
          <a:blip r:embed="rId4">
            <a:alphaModFix/>
          </a:blip>
          <a:srcRect b="0" l="0" r="0" t="0"/>
          <a:stretch/>
        </p:blipFill>
        <p:spPr>
          <a:xfrm>
            <a:off x="0" y="0"/>
            <a:ext cx="5715000" cy="4267200"/>
          </a:xfrm>
          <a:prstGeom prst="rect">
            <a:avLst/>
          </a:prstGeom>
          <a:noFill/>
          <a:ln>
            <a:noFill/>
          </a:ln>
        </p:spPr>
      </p:pic>
      <p:pic>
        <p:nvPicPr>
          <p:cNvPr id="409" name="Google Shape;409;p55"/>
          <p:cNvPicPr preferRelativeResize="0"/>
          <p:nvPr/>
        </p:nvPicPr>
        <p:blipFill rotWithShape="1">
          <a:blip r:embed="rId5">
            <a:alphaModFix/>
          </a:blip>
          <a:srcRect b="0" l="0" r="0" t="0"/>
          <a:stretch/>
        </p:blipFill>
        <p:spPr>
          <a:xfrm>
            <a:off x="1985318" y="4396667"/>
            <a:ext cx="3246223" cy="2434667"/>
          </a:xfrm>
          <a:prstGeom prst="rect">
            <a:avLst/>
          </a:prstGeom>
          <a:noFill/>
          <a:ln>
            <a:noFill/>
          </a:ln>
        </p:spPr>
      </p:pic>
      <p:pic>
        <p:nvPicPr>
          <p:cNvPr id="410" name="Google Shape;410;p55"/>
          <p:cNvPicPr preferRelativeResize="0"/>
          <p:nvPr/>
        </p:nvPicPr>
        <p:blipFill rotWithShape="1">
          <a:blip r:embed="rId6">
            <a:alphaModFix/>
          </a:blip>
          <a:srcRect b="0" l="0" r="0" t="0"/>
          <a:stretch/>
        </p:blipFill>
        <p:spPr>
          <a:xfrm>
            <a:off x="6170162" y="4567185"/>
            <a:ext cx="4110659" cy="229952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16" name="Google Shape;416;p5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17" name="Google Shape;417;p56"/>
          <p:cNvPicPr preferRelativeResize="0"/>
          <p:nvPr/>
        </p:nvPicPr>
        <p:blipFill rotWithShape="1">
          <a:blip r:embed="rId3">
            <a:alphaModFix/>
          </a:blip>
          <a:srcRect b="0" l="0" r="0" t="0"/>
          <a:stretch/>
        </p:blipFill>
        <p:spPr>
          <a:xfrm>
            <a:off x="881062" y="0"/>
            <a:ext cx="10429875" cy="6715125"/>
          </a:xfrm>
          <a:prstGeom prst="rect">
            <a:avLst/>
          </a:prstGeom>
          <a:noFill/>
          <a:ln>
            <a:noFill/>
          </a:ln>
        </p:spPr>
      </p:pic>
      <p:sp>
        <p:nvSpPr>
          <p:cNvPr id="418" name="Google Shape;418;p56"/>
          <p:cNvSpPr txBox="1"/>
          <p:nvPr/>
        </p:nvSpPr>
        <p:spPr>
          <a:xfrm>
            <a:off x="5066270" y="4242486"/>
            <a:ext cx="528869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4"/>
              </a:rPr>
              <a:t>Fallout 4 settlements - The Fallout wiki - Fallout 4 and more - Wikia</a:t>
            </a: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p57"/>
          <p:cNvPicPr preferRelativeResize="0"/>
          <p:nvPr/>
        </p:nvPicPr>
        <p:blipFill rotWithShape="1">
          <a:blip r:embed="rId3">
            <a:alphaModFix/>
          </a:blip>
          <a:srcRect b="0" l="0" r="0" t="0"/>
          <a:stretch/>
        </p:blipFill>
        <p:spPr>
          <a:xfrm>
            <a:off x="-1" y="0"/>
            <a:ext cx="12045319" cy="6919784"/>
          </a:xfrm>
          <a:prstGeom prst="rect">
            <a:avLst/>
          </a:prstGeom>
          <a:noFill/>
          <a:ln>
            <a:noFill/>
          </a:ln>
        </p:spPr>
      </p:pic>
      <p:sp>
        <p:nvSpPr>
          <p:cNvPr id="424" name="Google Shape;424;p57"/>
          <p:cNvSpPr txBox="1"/>
          <p:nvPr/>
        </p:nvSpPr>
        <p:spPr>
          <a:xfrm>
            <a:off x="0" y="200369"/>
            <a:ext cx="7768282" cy="1107390"/>
          </a:xfrm>
          <a:prstGeom prst="rect">
            <a:avLst/>
          </a:prstGeom>
          <a:solidFill>
            <a:schemeClr val="dk1"/>
          </a:solid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Consider the culture of game Modding</a:t>
            </a:r>
            <a:endParaRPr b="1" sz="44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30" name="Google Shape;430;p5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File:Doom Construction Kit cover.jpg" id="431" name="Google Shape;431;p58">
            <a:hlinkClick r:id="rId3"/>
          </p:cNvPr>
          <p:cNvPicPr preferRelativeResize="0"/>
          <p:nvPr/>
        </p:nvPicPr>
        <p:blipFill rotWithShape="1">
          <a:blip r:embed="rId4">
            <a:alphaModFix/>
          </a:blip>
          <a:srcRect b="0" l="0" r="0" t="0"/>
          <a:stretch/>
        </p:blipFill>
        <p:spPr>
          <a:xfrm>
            <a:off x="9440862" y="0"/>
            <a:ext cx="2751138" cy="3657600"/>
          </a:xfrm>
          <a:prstGeom prst="rect">
            <a:avLst/>
          </a:prstGeom>
          <a:noFill/>
          <a:ln cap="flat" cmpd="sng" w="9525">
            <a:solidFill>
              <a:schemeClr val="lt1"/>
            </a:solidFill>
            <a:prstDash val="solid"/>
            <a:miter lim="800000"/>
            <a:headEnd len="sm" w="sm" type="none"/>
            <a:tailEnd len="sm" w="sm" type="none"/>
          </a:ln>
        </p:spPr>
      </p:pic>
      <p:pic>
        <p:nvPicPr>
          <p:cNvPr descr="File:The Doom Hacker's Guide cover.jpg" id="432" name="Google Shape;432;p58">
            <a:hlinkClick r:id="rId5"/>
          </p:cNvPr>
          <p:cNvPicPr preferRelativeResize="0"/>
          <p:nvPr/>
        </p:nvPicPr>
        <p:blipFill rotWithShape="1">
          <a:blip r:embed="rId6">
            <a:alphaModFix/>
          </a:blip>
          <a:srcRect b="0" l="0" r="0" t="0"/>
          <a:stretch/>
        </p:blipFill>
        <p:spPr>
          <a:xfrm>
            <a:off x="8166185" y="3002693"/>
            <a:ext cx="2765425" cy="3657600"/>
          </a:xfrm>
          <a:prstGeom prst="rect">
            <a:avLst/>
          </a:prstGeom>
          <a:noFill/>
          <a:ln cap="flat" cmpd="sng" w="9525">
            <a:solidFill>
              <a:schemeClr val="lt1"/>
            </a:solidFill>
            <a:prstDash val="solid"/>
            <a:miter lim="800000"/>
            <a:headEnd len="sm" w="sm" type="none"/>
            <a:tailEnd len="sm" w="sm" type="none"/>
          </a:ln>
        </p:spPr>
      </p:pic>
      <p:pic>
        <p:nvPicPr>
          <p:cNvPr descr="Ghostbusters_Doom" id="433" name="Google Shape;433;p58"/>
          <p:cNvPicPr preferRelativeResize="0"/>
          <p:nvPr/>
        </p:nvPicPr>
        <p:blipFill rotWithShape="1">
          <a:blip r:embed="rId7">
            <a:alphaModFix/>
          </a:blip>
          <a:srcRect b="0" l="0" r="0" t="0"/>
          <a:stretch/>
        </p:blipFill>
        <p:spPr>
          <a:xfrm>
            <a:off x="160506" y="469557"/>
            <a:ext cx="7847915" cy="588593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idx="1" type="body"/>
          </p:nvPr>
        </p:nvSpPr>
        <p:spPr>
          <a:xfrm>
            <a:off x="371475" y="1616075"/>
            <a:ext cx="76581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CA" sz="3600"/>
              <a:t>Began as mod of Half-Life</a:t>
            </a:r>
            <a:endParaRPr/>
          </a:p>
          <a:p>
            <a:pPr indent="-228600" lvl="0" marL="228600" rtl="0" algn="l">
              <a:lnSpc>
                <a:spcPct val="90000"/>
              </a:lnSpc>
              <a:spcBef>
                <a:spcPts val="1000"/>
              </a:spcBef>
              <a:spcAft>
                <a:spcPts val="0"/>
              </a:spcAft>
              <a:buClr>
                <a:schemeClr val="dk1"/>
              </a:buClr>
              <a:buSzPts val="3600"/>
              <a:buChar char="•"/>
            </a:pPr>
            <a:r>
              <a:rPr lang="en-CA" sz="3600"/>
              <a:t>As of Aug 2011, has sold 25 million copies</a:t>
            </a:r>
            <a:endParaRPr sz="3600"/>
          </a:p>
        </p:txBody>
      </p:sp>
      <p:sp>
        <p:nvSpPr>
          <p:cNvPr id="439" name="Google Shape;439;p59"/>
          <p:cNvSpPr txBox="1"/>
          <p:nvPr/>
        </p:nvSpPr>
        <p:spPr>
          <a:xfrm>
            <a:off x="0" y="200369"/>
            <a:ext cx="5848350" cy="1107390"/>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5400">
                <a:solidFill>
                  <a:schemeClr val="lt1"/>
                </a:solidFill>
                <a:latin typeface="Calibri"/>
                <a:ea typeface="Calibri"/>
                <a:cs typeface="Calibri"/>
                <a:sym typeface="Calibri"/>
              </a:rPr>
              <a:t>Counter-Strike (1999)</a:t>
            </a:r>
            <a:endParaRPr b="1" sz="5400">
              <a:solidFill>
                <a:schemeClr val="lt1"/>
              </a:solidFill>
              <a:latin typeface="Calibri"/>
              <a:ea typeface="Calibri"/>
              <a:cs typeface="Calibri"/>
              <a:sym typeface="Calibri"/>
            </a:endParaRPr>
          </a:p>
        </p:txBody>
      </p:sp>
      <p:pic>
        <p:nvPicPr>
          <p:cNvPr descr="File:Counter-Strike Box.jpg" id="440" name="Google Shape;440;p59">
            <a:hlinkClick r:id="rId3"/>
          </p:cNvPr>
          <p:cNvPicPr preferRelativeResize="0"/>
          <p:nvPr/>
        </p:nvPicPr>
        <p:blipFill rotWithShape="1">
          <a:blip r:embed="rId4">
            <a:alphaModFix/>
          </a:blip>
          <a:srcRect b="0" l="0" r="0" t="0"/>
          <a:stretch/>
        </p:blipFill>
        <p:spPr>
          <a:xfrm>
            <a:off x="7875373" y="200369"/>
            <a:ext cx="3862388" cy="4648200"/>
          </a:xfrm>
          <a:prstGeom prst="rect">
            <a:avLst/>
          </a:prstGeom>
          <a:noFill/>
          <a:ln cap="flat" cmpd="sng" w="38100">
            <a:solidFill>
              <a:srgbClr val="000000"/>
            </a:solidFill>
            <a:prstDash val="solid"/>
            <a:miter lim="800000"/>
            <a:headEnd len="sm" w="sm" type="none"/>
            <a:tailEnd len="sm" w="sm" type="none"/>
          </a:ln>
        </p:spPr>
      </p:pic>
      <p:pic>
        <p:nvPicPr>
          <p:cNvPr id="441" name="Google Shape;441;p59"/>
          <p:cNvPicPr preferRelativeResize="0"/>
          <p:nvPr/>
        </p:nvPicPr>
        <p:blipFill rotWithShape="1">
          <a:blip r:embed="rId5">
            <a:alphaModFix/>
          </a:blip>
          <a:srcRect b="0" l="0" r="0" t="0"/>
          <a:stretch/>
        </p:blipFill>
        <p:spPr>
          <a:xfrm>
            <a:off x="1581666" y="3386950"/>
            <a:ext cx="5837280" cy="328055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47" name="Google Shape;447;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48" name="Google Shape;448;p60"/>
          <p:cNvPicPr preferRelativeResize="0"/>
          <p:nvPr/>
        </p:nvPicPr>
        <p:blipFill rotWithShape="1">
          <a:blip r:embed="rId3">
            <a:alphaModFix/>
          </a:blip>
          <a:srcRect b="0" l="6283" r="11021" t="0"/>
          <a:stretch/>
        </p:blipFill>
        <p:spPr>
          <a:xfrm>
            <a:off x="0" y="0"/>
            <a:ext cx="12192000" cy="722341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54" name="Google Shape;454;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http://img.gamefaqs.net/box/2/0/3/103203_front.jpg" id="455" name="Google Shape;455;p61"/>
          <p:cNvPicPr preferRelativeResize="0"/>
          <p:nvPr/>
        </p:nvPicPr>
        <p:blipFill rotWithShape="1">
          <a:blip r:embed="rId3">
            <a:alphaModFix/>
          </a:blip>
          <a:srcRect b="0" l="0" r="0" t="0"/>
          <a:stretch/>
        </p:blipFill>
        <p:spPr>
          <a:xfrm>
            <a:off x="0" y="0"/>
            <a:ext cx="3633626" cy="5172771"/>
          </a:xfrm>
          <a:prstGeom prst="rect">
            <a:avLst/>
          </a:prstGeom>
          <a:noFill/>
          <a:ln>
            <a:noFill/>
          </a:ln>
        </p:spPr>
      </p:pic>
      <p:pic>
        <p:nvPicPr>
          <p:cNvPr descr="http://vgboxart.com/boxes/PC/48108-dayz.png" id="456" name="Google Shape;456;p61"/>
          <p:cNvPicPr preferRelativeResize="0"/>
          <p:nvPr/>
        </p:nvPicPr>
        <p:blipFill rotWithShape="1">
          <a:blip r:embed="rId4">
            <a:alphaModFix/>
          </a:blip>
          <a:srcRect b="0" l="0" r="0" t="0"/>
          <a:stretch/>
        </p:blipFill>
        <p:spPr>
          <a:xfrm>
            <a:off x="3633626" y="0"/>
            <a:ext cx="3735023" cy="5248276"/>
          </a:xfrm>
          <a:prstGeom prst="rect">
            <a:avLst/>
          </a:prstGeom>
          <a:noFill/>
          <a:ln>
            <a:noFill/>
          </a:ln>
        </p:spPr>
      </p:pic>
      <p:pic>
        <p:nvPicPr>
          <p:cNvPr descr="http://www.systemrequirementszone.com/wp-content/uploads/2015/10/Rust-PC-Game-Box-Art.jpg" id="457" name="Google Shape;457;p61"/>
          <p:cNvPicPr preferRelativeResize="0"/>
          <p:nvPr/>
        </p:nvPicPr>
        <p:blipFill rotWithShape="1">
          <a:blip r:embed="rId5">
            <a:alphaModFix/>
          </a:blip>
          <a:srcRect b="0" l="0" r="0" t="0"/>
          <a:stretch/>
        </p:blipFill>
        <p:spPr>
          <a:xfrm>
            <a:off x="7591748" y="0"/>
            <a:ext cx="3977641" cy="5248276"/>
          </a:xfrm>
          <a:prstGeom prst="rect">
            <a:avLst/>
          </a:prstGeom>
          <a:noFill/>
          <a:ln>
            <a:noFill/>
          </a:ln>
        </p:spPr>
      </p:pic>
      <p:sp>
        <p:nvSpPr>
          <p:cNvPr id="458" name="Google Shape;458;p61"/>
          <p:cNvSpPr txBox="1"/>
          <p:nvPr/>
        </p:nvSpPr>
        <p:spPr>
          <a:xfrm>
            <a:off x="0" y="5537896"/>
            <a:ext cx="12192000" cy="1107390"/>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DAYZ is a MOD of ARMA 2; RUST is a clone of DAYZ and developed by Garry Newman who made GARRY’s MOD. Neat, huh? </a:t>
            </a:r>
            <a:endParaRPr b="1" sz="44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16" name="Google Shape;116;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missionary sex position pictures" id="117" name="Google Shape;117;p17">
            <a:hlinkClick r:id="rId3"/>
          </p:cNvPr>
          <p:cNvPicPr preferRelativeResize="0"/>
          <p:nvPr/>
        </p:nvPicPr>
        <p:blipFill rotWithShape="1">
          <a:blip r:embed="rId4">
            <a:alphaModFix/>
          </a:blip>
          <a:srcRect b="14096" l="0" r="0" t="16447"/>
          <a:stretch/>
        </p:blipFill>
        <p:spPr>
          <a:xfrm>
            <a:off x="8238" y="-29043"/>
            <a:ext cx="6319750" cy="3292071"/>
          </a:xfrm>
          <a:prstGeom prst="rect">
            <a:avLst/>
          </a:prstGeom>
          <a:noFill/>
          <a:ln>
            <a:noFill/>
          </a:ln>
        </p:spPr>
      </p:pic>
      <p:pic>
        <p:nvPicPr>
          <p:cNvPr descr="snowboard12" id="118" name="Google Shape;118;p17"/>
          <p:cNvPicPr preferRelativeResize="0"/>
          <p:nvPr/>
        </p:nvPicPr>
        <p:blipFill rotWithShape="1">
          <a:blip r:embed="rId5">
            <a:alphaModFix/>
          </a:blip>
          <a:srcRect b="32439" l="0" r="0" t="0"/>
          <a:stretch/>
        </p:blipFill>
        <p:spPr>
          <a:xfrm>
            <a:off x="6021859" y="3856332"/>
            <a:ext cx="6161903" cy="2997550"/>
          </a:xfrm>
          <a:prstGeom prst="rect">
            <a:avLst/>
          </a:prstGeom>
          <a:noFill/>
          <a:ln>
            <a:noFill/>
          </a:ln>
        </p:spPr>
      </p:pic>
      <p:pic>
        <p:nvPicPr>
          <p:cNvPr descr="family-watching-movie-lg" id="119" name="Google Shape;119;p17"/>
          <p:cNvPicPr preferRelativeResize="0"/>
          <p:nvPr/>
        </p:nvPicPr>
        <p:blipFill rotWithShape="1">
          <a:blip r:embed="rId6">
            <a:alphaModFix/>
          </a:blip>
          <a:srcRect b="0" l="0" r="0" t="0"/>
          <a:stretch/>
        </p:blipFill>
        <p:spPr>
          <a:xfrm>
            <a:off x="6021859" y="0"/>
            <a:ext cx="6170141" cy="3937624"/>
          </a:xfrm>
          <a:prstGeom prst="rect">
            <a:avLst/>
          </a:prstGeom>
          <a:noFill/>
          <a:ln>
            <a:noFill/>
          </a:ln>
        </p:spPr>
      </p:pic>
      <p:pic>
        <p:nvPicPr>
          <p:cNvPr descr="jd" id="120" name="Google Shape;120;p17"/>
          <p:cNvPicPr preferRelativeResize="0"/>
          <p:nvPr/>
        </p:nvPicPr>
        <p:blipFill rotWithShape="1">
          <a:blip r:embed="rId7">
            <a:alphaModFix/>
          </a:blip>
          <a:srcRect b="7683" l="23840" r="0" t="14250"/>
          <a:stretch/>
        </p:blipFill>
        <p:spPr>
          <a:xfrm>
            <a:off x="0" y="3263028"/>
            <a:ext cx="6087762" cy="4060272"/>
          </a:xfrm>
          <a:prstGeom prst="rect">
            <a:avLst/>
          </a:prstGeom>
          <a:noFill/>
          <a:ln>
            <a:noFill/>
          </a:ln>
        </p:spPr>
      </p:pic>
      <p:sp>
        <p:nvSpPr>
          <p:cNvPr id="121" name="Google Shape;121;p17"/>
          <p:cNvSpPr txBox="1"/>
          <p:nvPr/>
        </p:nvSpPr>
        <p:spPr>
          <a:xfrm>
            <a:off x="4721975" y="3057914"/>
            <a:ext cx="2971800" cy="1198563"/>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7200"/>
              <a:buFont typeface="Arial"/>
              <a:buNone/>
            </a:pPr>
            <a:r>
              <a:rPr b="1" i="0" lang="en-CA" sz="7200" u="none" cap="none" strike="noStrike">
                <a:solidFill>
                  <a:schemeClr val="lt1"/>
                </a:solidFill>
                <a:latin typeface="Arial"/>
                <a:ea typeface="Arial"/>
                <a:cs typeface="Arial"/>
                <a:sym typeface="Arial"/>
              </a:rPr>
              <a:t>FLOW</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2"/>
          <p:cNvSpPr txBox="1"/>
          <p:nvPr>
            <p:ph idx="1" type="body"/>
          </p:nvPr>
        </p:nvSpPr>
        <p:spPr>
          <a:xfrm>
            <a:off x="607541" y="1784436"/>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sz="3600"/>
              <a:t>Appeals to all of Bartle’s categories. </a:t>
            </a:r>
            <a:endParaRPr/>
          </a:p>
          <a:p>
            <a:pPr indent="-228600" lvl="0" marL="228600" rtl="0" algn="l">
              <a:lnSpc>
                <a:spcPct val="90000"/>
              </a:lnSpc>
              <a:spcBef>
                <a:spcPts val="1000"/>
              </a:spcBef>
              <a:spcAft>
                <a:spcPts val="0"/>
              </a:spcAft>
              <a:buClr>
                <a:schemeClr val="dk1"/>
              </a:buClr>
              <a:buSzPct val="100000"/>
              <a:buChar char="•"/>
            </a:pPr>
            <a:r>
              <a:rPr lang="en-CA" sz="3600"/>
              <a:t>Player motivation is </a:t>
            </a:r>
            <a:r>
              <a:rPr b="1" lang="en-CA" sz="3600"/>
              <a:t>contact, </a:t>
            </a:r>
            <a:r>
              <a:rPr lang="en-CA" sz="3600"/>
              <a:t>both with unique experiences, people, and/or events unavailable in real life. </a:t>
            </a:r>
            <a:endParaRPr/>
          </a:p>
          <a:p>
            <a:pPr indent="-228600" lvl="1" marL="685800" rtl="0" algn="l">
              <a:lnSpc>
                <a:spcPct val="90000"/>
              </a:lnSpc>
              <a:spcBef>
                <a:spcPts val="500"/>
              </a:spcBef>
              <a:spcAft>
                <a:spcPts val="0"/>
              </a:spcAft>
              <a:buClr>
                <a:schemeClr val="dk1"/>
              </a:buClr>
              <a:buSzPct val="100000"/>
              <a:buChar char="•"/>
            </a:pPr>
            <a:r>
              <a:rPr b="1" lang="en-CA" sz="3200"/>
              <a:t>Intrinsic Motivators: </a:t>
            </a:r>
            <a:r>
              <a:rPr lang="en-CA" sz="3200"/>
              <a:t>numerous—escapism (from both self and environment) and safety.    </a:t>
            </a:r>
            <a:endParaRPr/>
          </a:p>
          <a:p>
            <a:pPr indent="-228600" lvl="1" marL="685800" rtl="0" algn="l">
              <a:lnSpc>
                <a:spcPct val="90000"/>
              </a:lnSpc>
              <a:spcBef>
                <a:spcPts val="500"/>
              </a:spcBef>
              <a:spcAft>
                <a:spcPts val="0"/>
              </a:spcAft>
              <a:buClr>
                <a:schemeClr val="dk1"/>
              </a:buClr>
              <a:buSzPct val="100000"/>
              <a:buChar char="•"/>
            </a:pPr>
            <a:r>
              <a:rPr b="1" lang="en-CA" sz="3200"/>
              <a:t>Extrinsic Motivators: </a:t>
            </a:r>
            <a:r>
              <a:rPr lang="en-CA" sz="3200"/>
              <a:t>Fame, Fear or Glory </a:t>
            </a:r>
            <a:endParaRPr/>
          </a:p>
          <a:p>
            <a:pPr indent="-228600" lvl="1" marL="685800" rtl="0" algn="l">
              <a:lnSpc>
                <a:spcPct val="90000"/>
              </a:lnSpc>
              <a:spcBef>
                <a:spcPts val="500"/>
              </a:spcBef>
              <a:spcAft>
                <a:spcPts val="0"/>
              </a:spcAft>
              <a:buClr>
                <a:schemeClr val="dk1"/>
              </a:buClr>
              <a:buSzPct val="100000"/>
              <a:buChar char="•"/>
            </a:pPr>
            <a:r>
              <a:rPr b="1" lang="en-CA" sz="3200"/>
              <a:t>Designer Exploitation: </a:t>
            </a:r>
            <a:r>
              <a:rPr lang="en-CA" sz="3200"/>
              <a:t>numerous, depending on game—intrinsic motivators can be turned into external ones very easily.  </a:t>
            </a:r>
            <a:endParaRPr/>
          </a:p>
          <a:p>
            <a:pPr indent="-228600" lvl="0" marL="228600" rtl="0" algn="l">
              <a:lnSpc>
                <a:spcPct val="90000"/>
              </a:lnSpc>
              <a:spcBef>
                <a:spcPts val="1000"/>
              </a:spcBef>
              <a:spcAft>
                <a:spcPts val="0"/>
              </a:spcAft>
              <a:buClr>
                <a:schemeClr val="dk1"/>
              </a:buClr>
              <a:buSzPct val="100000"/>
              <a:buChar char="•"/>
            </a:pPr>
            <a:r>
              <a:rPr lang="en-CA" sz="3600"/>
              <a:t>Overlaps well with all game types.</a:t>
            </a:r>
            <a:endParaRPr sz="3600"/>
          </a:p>
        </p:txBody>
      </p:sp>
      <p:sp>
        <p:nvSpPr>
          <p:cNvPr id="464" name="Google Shape;464;p62"/>
          <p:cNvSpPr txBox="1"/>
          <p:nvPr/>
        </p:nvSpPr>
        <p:spPr>
          <a:xfrm>
            <a:off x="1" y="290984"/>
            <a:ext cx="7677664"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6000">
                <a:solidFill>
                  <a:schemeClr val="lt1"/>
                </a:solidFill>
                <a:latin typeface="Calibri"/>
                <a:ea typeface="Calibri"/>
                <a:cs typeface="Calibri"/>
                <a:sym typeface="Calibri"/>
              </a:rPr>
              <a:t>The Game As </a:t>
            </a:r>
            <a:r>
              <a:rPr b="1" lang="en-CA" sz="6000">
                <a:solidFill>
                  <a:srgbClr val="F4B081"/>
                </a:solidFill>
                <a:latin typeface="Calibri"/>
                <a:ea typeface="Calibri"/>
                <a:cs typeface="Calibri"/>
                <a:sym typeface="Calibri"/>
              </a:rPr>
              <a:t>Simulation</a:t>
            </a:r>
            <a:r>
              <a:rPr b="1" lang="en-CA" sz="6000">
                <a:solidFill>
                  <a:srgbClr val="FF6161"/>
                </a:solidFill>
                <a:latin typeface="Calibri"/>
                <a:ea typeface="Calibri"/>
                <a:cs typeface="Calibri"/>
                <a:sym typeface="Calibri"/>
              </a:rPr>
              <a:t> </a:t>
            </a:r>
            <a:endParaRPr b="1" sz="6000">
              <a:solidFill>
                <a:srgbClr val="FF616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3"/>
          <p:cNvSpPr txBox="1"/>
          <p:nvPr>
            <p:ph idx="1" type="body"/>
          </p:nvPr>
        </p:nvSpPr>
        <p:spPr>
          <a:xfrm>
            <a:off x="599303" y="1726770"/>
            <a:ext cx="6640396" cy="453398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All games are simulations; players will seek simulations that satisfy their particular needs, desires and curiosities:  </a:t>
            </a:r>
            <a:endParaRPr/>
          </a:p>
          <a:p>
            <a:pPr indent="-228600" lvl="0" marL="228600" rtl="0" algn="l">
              <a:lnSpc>
                <a:spcPct val="90000"/>
              </a:lnSpc>
              <a:spcBef>
                <a:spcPts val="1000"/>
              </a:spcBef>
              <a:spcAft>
                <a:spcPts val="0"/>
              </a:spcAft>
              <a:buClr>
                <a:schemeClr val="dk1"/>
              </a:buClr>
              <a:buSzPts val="3200"/>
              <a:buChar char="•"/>
            </a:pPr>
            <a:r>
              <a:rPr lang="en-CA" sz="3200"/>
              <a:t>Consider Forza, Rock Band or any sports game. </a:t>
            </a:r>
            <a:endParaRPr/>
          </a:p>
          <a:p>
            <a:pPr indent="-228600" lvl="0" marL="228600" rtl="0" algn="l">
              <a:lnSpc>
                <a:spcPct val="90000"/>
              </a:lnSpc>
              <a:spcBef>
                <a:spcPts val="1000"/>
              </a:spcBef>
              <a:spcAft>
                <a:spcPts val="0"/>
              </a:spcAft>
              <a:buClr>
                <a:schemeClr val="dk1"/>
              </a:buClr>
              <a:buSzPts val="3200"/>
              <a:buChar char="•"/>
            </a:pPr>
            <a:r>
              <a:rPr lang="en-CA" sz="3200"/>
              <a:t>Consider military shooters.</a:t>
            </a:r>
            <a:endParaRPr/>
          </a:p>
          <a:p>
            <a:pPr indent="-228600" lvl="0" marL="228600" rtl="0" algn="l">
              <a:lnSpc>
                <a:spcPct val="90000"/>
              </a:lnSpc>
              <a:spcBef>
                <a:spcPts val="1000"/>
              </a:spcBef>
              <a:spcAft>
                <a:spcPts val="0"/>
              </a:spcAft>
              <a:buClr>
                <a:schemeClr val="dk1"/>
              </a:buClr>
              <a:buSzPts val="3200"/>
              <a:buChar char="•"/>
            </a:pPr>
            <a:r>
              <a:rPr lang="en-CA" sz="3200"/>
              <a:t>Consider horror games.</a:t>
            </a:r>
            <a:endParaRPr/>
          </a:p>
          <a:p>
            <a:pPr indent="-228600" lvl="0" marL="228600" rtl="0" algn="l">
              <a:lnSpc>
                <a:spcPct val="90000"/>
              </a:lnSpc>
              <a:spcBef>
                <a:spcPts val="1000"/>
              </a:spcBef>
              <a:spcAft>
                <a:spcPts val="0"/>
              </a:spcAft>
              <a:buClr>
                <a:schemeClr val="dk1"/>
              </a:buClr>
              <a:buSzPts val="3200"/>
              <a:buChar char="•"/>
            </a:pPr>
            <a:r>
              <a:rPr lang="en-CA" sz="3200"/>
              <a:t>Consider MMOs with social goals and  constructed identities. </a:t>
            </a:r>
            <a:endParaRPr sz="3200"/>
          </a:p>
        </p:txBody>
      </p:sp>
      <p:sp>
        <p:nvSpPr>
          <p:cNvPr id="470" name="Google Shape;470;p63"/>
          <p:cNvSpPr txBox="1"/>
          <p:nvPr/>
        </p:nvSpPr>
        <p:spPr>
          <a:xfrm>
            <a:off x="1" y="290984"/>
            <a:ext cx="10700950"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6000">
                <a:solidFill>
                  <a:schemeClr val="lt1"/>
                </a:solidFill>
                <a:latin typeface="Calibri"/>
                <a:ea typeface="Calibri"/>
                <a:cs typeface="Calibri"/>
                <a:sym typeface="Calibri"/>
              </a:rPr>
              <a:t>The Game As </a:t>
            </a:r>
            <a:r>
              <a:rPr b="1" lang="en-CA" sz="6000">
                <a:solidFill>
                  <a:srgbClr val="F4B081"/>
                </a:solidFill>
                <a:latin typeface="Calibri"/>
                <a:ea typeface="Calibri"/>
                <a:cs typeface="Calibri"/>
                <a:sym typeface="Calibri"/>
              </a:rPr>
              <a:t>Simulation:</a:t>
            </a:r>
            <a:r>
              <a:rPr b="1" lang="en-CA" sz="6000">
                <a:solidFill>
                  <a:srgbClr val="FF6161"/>
                </a:solidFill>
                <a:latin typeface="Calibri"/>
                <a:ea typeface="Calibri"/>
                <a:cs typeface="Calibri"/>
                <a:sym typeface="Calibri"/>
              </a:rPr>
              <a:t> </a:t>
            </a:r>
            <a:r>
              <a:rPr b="1" lang="en-CA" sz="6000">
                <a:solidFill>
                  <a:schemeClr val="lt1"/>
                </a:solidFill>
                <a:latin typeface="Calibri"/>
                <a:ea typeface="Calibri"/>
                <a:cs typeface="Calibri"/>
                <a:sym typeface="Calibri"/>
              </a:rPr>
              <a:t>Examples</a:t>
            </a:r>
            <a:endParaRPr b="1" sz="6000">
              <a:solidFill>
                <a:schemeClr val="lt1"/>
              </a:solidFill>
              <a:latin typeface="Calibri"/>
              <a:ea typeface="Calibri"/>
              <a:cs typeface="Calibri"/>
              <a:sym typeface="Calibri"/>
            </a:endParaRPr>
          </a:p>
        </p:txBody>
      </p:sp>
      <p:pic>
        <p:nvPicPr>
          <p:cNvPr descr="http://4.bp.blogspot.com/-_hqTURmYbm4/VzoG_a56OMI/AAAAAAAAgQY/I44cd2-zdZEGzHSBPEadVb4PUv1nXxnmQCK4B/s1600/MAD17xb1PFTeUSfront%25281%2529.jpg" id="471" name="Google Shape;471;p63"/>
          <p:cNvPicPr preferRelativeResize="0"/>
          <p:nvPr/>
        </p:nvPicPr>
        <p:blipFill rotWithShape="1">
          <a:blip r:embed="rId3">
            <a:alphaModFix/>
          </a:blip>
          <a:srcRect b="0" l="0" r="0" t="0"/>
          <a:stretch/>
        </p:blipFill>
        <p:spPr>
          <a:xfrm>
            <a:off x="9621660" y="1252908"/>
            <a:ext cx="2356122" cy="3029982"/>
          </a:xfrm>
          <a:prstGeom prst="rect">
            <a:avLst/>
          </a:prstGeom>
          <a:noFill/>
          <a:ln cap="flat" cmpd="sng" w="28575">
            <a:solidFill>
              <a:schemeClr val="dk1"/>
            </a:solidFill>
            <a:prstDash val="solid"/>
            <a:round/>
            <a:headEnd len="sm" w="sm" type="none"/>
            <a:tailEnd len="sm" w="sm" type="none"/>
          </a:ln>
        </p:spPr>
      </p:pic>
      <p:pic>
        <p:nvPicPr>
          <p:cNvPr descr="https://vignette1.wikia.nocookie.net/deadspace/images/5/57/Dead_Space_Box_Art.jpg/revision/latest?cb=20120606033644" id="472" name="Google Shape;472;p63"/>
          <p:cNvPicPr preferRelativeResize="0"/>
          <p:nvPr/>
        </p:nvPicPr>
        <p:blipFill rotWithShape="1">
          <a:blip r:embed="rId4">
            <a:alphaModFix/>
          </a:blip>
          <a:srcRect b="0" l="0" r="0" t="0"/>
          <a:stretch/>
        </p:blipFill>
        <p:spPr>
          <a:xfrm>
            <a:off x="6919783" y="2334016"/>
            <a:ext cx="2326686" cy="2892390"/>
          </a:xfrm>
          <a:prstGeom prst="rect">
            <a:avLst/>
          </a:prstGeom>
          <a:noFill/>
          <a:ln cap="flat" cmpd="sng" w="38100">
            <a:solidFill>
              <a:schemeClr val="dk1"/>
            </a:solidFill>
            <a:prstDash val="solid"/>
            <a:round/>
            <a:headEnd len="sm" w="sm" type="none"/>
            <a:tailEnd len="sm" w="sm" type="none"/>
          </a:ln>
        </p:spPr>
      </p:pic>
      <p:pic>
        <p:nvPicPr>
          <p:cNvPr descr="https://gamefaqs.akamaized.net/box/4/3/8/15438_front.jpg" id="473" name="Google Shape;473;p63"/>
          <p:cNvPicPr preferRelativeResize="0"/>
          <p:nvPr/>
        </p:nvPicPr>
        <p:blipFill rotWithShape="1">
          <a:blip r:embed="rId5">
            <a:alphaModFix/>
          </a:blip>
          <a:srcRect b="0" l="0" r="0" t="0"/>
          <a:stretch/>
        </p:blipFill>
        <p:spPr>
          <a:xfrm>
            <a:off x="8929815" y="3874348"/>
            <a:ext cx="1956305" cy="2799769"/>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4"/>
          <p:cNvSpPr txBox="1"/>
          <p:nvPr/>
        </p:nvSpPr>
        <p:spPr>
          <a:xfrm>
            <a:off x="0" y="353753"/>
            <a:ext cx="6580682" cy="769441"/>
          </a:xfrm>
          <a:prstGeom prst="rect">
            <a:avLst/>
          </a:prstGeom>
          <a:solidFill>
            <a:schemeClr val="dk1"/>
          </a:solidFill>
          <a:ln cap="flat" cmpd="sng" w="9525">
            <a:solidFill>
              <a:srgbClr val="8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4400"/>
              <a:buFont typeface="Arial"/>
              <a:buNone/>
            </a:pPr>
            <a:r>
              <a:rPr b="1" lang="en-CA" sz="4400">
                <a:solidFill>
                  <a:schemeClr val="lt1"/>
                </a:solidFill>
                <a:latin typeface="Arial"/>
                <a:ea typeface="Arial"/>
                <a:cs typeface="Arial"/>
                <a:sym typeface="Arial"/>
              </a:rPr>
              <a:t>Sherry Turkle: Theorist </a:t>
            </a:r>
            <a:endParaRPr b="1" sz="4400">
              <a:solidFill>
                <a:schemeClr val="lt1"/>
              </a:solidFill>
              <a:latin typeface="Arial"/>
              <a:ea typeface="Arial"/>
              <a:cs typeface="Arial"/>
              <a:sym typeface="Arial"/>
            </a:endParaRPr>
          </a:p>
        </p:txBody>
      </p:sp>
      <p:sp>
        <p:nvSpPr>
          <p:cNvPr id="479" name="Google Shape;479;p64"/>
          <p:cNvSpPr txBox="1"/>
          <p:nvPr/>
        </p:nvSpPr>
        <p:spPr>
          <a:xfrm>
            <a:off x="428368" y="1566630"/>
            <a:ext cx="7817707" cy="417514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lang="en-CA" sz="2800">
                <a:solidFill>
                  <a:schemeClr val="dk1"/>
                </a:solidFill>
                <a:latin typeface="Calibri"/>
                <a:ea typeface="Calibri"/>
                <a:cs typeface="Calibri"/>
                <a:sym typeface="Calibri"/>
              </a:rPr>
              <a:t>We lose ourselves in simulated worlds                    and can prefer them to the real one.</a:t>
            </a:r>
            <a:endParaRPr/>
          </a:p>
          <a:p>
            <a:pPr indent="-228600" lvl="0" marL="228600" marR="0" rtl="0" algn="l">
              <a:lnSpc>
                <a:spcPct val="90000"/>
              </a:lnSpc>
              <a:spcBef>
                <a:spcPts val="1000"/>
              </a:spcBef>
              <a:spcAft>
                <a:spcPts val="0"/>
              </a:spcAft>
              <a:buClr>
                <a:schemeClr val="dk1"/>
              </a:buClr>
              <a:buSzPts val="2800"/>
              <a:buFont typeface="Arial"/>
              <a:buChar char="•"/>
            </a:pPr>
            <a:r>
              <a:rPr lang="en-CA" sz="2800">
                <a:solidFill>
                  <a:schemeClr val="dk1"/>
                </a:solidFill>
                <a:latin typeface="Calibri"/>
                <a:ea typeface="Calibri"/>
                <a:cs typeface="Calibri"/>
                <a:sym typeface="Calibri"/>
              </a:rPr>
              <a:t>We can recreate our identities</a:t>
            </a:r>
            <a:endParaRPr/>
          </a:p>
          <a:p>
            <a:pPr indent="-228600" lvl="0" marL="228600" marR="0" rtl="0" algn="l">
              <a:lnSpc>
                <a:spcPct val="90000"/>
              </a:lnSpc>
              <a:spcBef>
                <a:spcPts val="1000"/>
              </a:spcBef>
              <a:spcAft>
                <a:spcPts val="0"/>
              </a:spcAft>
              <a:buClr>
                <a:schemeClr val="dk1"/>
              </a:buClr>
              <a:buSzPts val="2800"/>
              <a:buFont typeface="Arial"/>
              <a:buChar char="•"/>
            </a:pPr>
            <a:r>
              <a:rPr lang="en-CA" sz="2800">
                <a:solidFill>
                  <a:schemeClr val="dk1"/>
                </a:solidFill>
                <a:latin typeface="Calibri"/>
                <a:ea typeface="Calibri"/>
                <a:cs typeface="Calibri"/>
                <a:sym typeface="Calibri"/>
              </a:rPr>
              <a:t>When game players try to describe video games in terms of other things; the comparison is more likely to be with sports, sex, or meditation. “Television is something you watch. Video games are something you do, something you do to your head, a world that you enter, and, to a certain extent, they are something you </a:t>
            </a:r>
            <a:r>
              <a:rPr b="1" lang="en-CA" sz="2800">
                <a:solidFill>
                  <a:schemeClr val="dk1"/>
                </a:solidFill>
                <a:latin typeface="Calibri"/>
                <a:ea typeface="Calibri"/>
                <a:cs typeface="Calibri"/>
                <a:sym typeface="Calibri"/>
              </a:rPr>
              <a:t>‘become.’” </a:t>
            </a:r>
            <a:endParaRPr b="1" sz="2800">
              <a:solidFill>
                <a:schemeClr val="dk1"/>
              </a:solidFill>
              <a:latin typeface="Calibri"/>
              <a:ea typeface="Calibri"/>
              <a:cs typeface="Calibri"/>
              <a:sym typeface="Calibri"/>
            </a:endParaRPr>
          </a:p>
        </p:txBody>
      </p:sp>
      <p:pic>
        <p:nvPicPr>
          <p:cNvPr id="480" name="Google Shape;480;p64"/>
          <p:cNvPicPr preferRelativeResize="0"/>
          <p:nvPr/>
        </p:nvPicPr>
        <p:blipFill rotWithShape="1">
          <a:blip r:embed="rId3">
            <a:alphaModFix/>
          </a:blip>
          <a:srcRect b="0" l="0" r="0" t="0"/>
          <a:stretch/>
        </p:blipFill>
        <p:spPr>
          <a:xfrm>
            <a:off x="6743509" y="250636"/>
            <a:ext cx="1946949" cy="2434280"/>
          </a:xfrm>
          <a:prstGeom prst="rect">
            <a:avLst/>
          </a:prstGeom>
          <a:noFill/>
          <a:ln cap="flat" cmpd="sng" w="38100">
            <a:solidFill>
              <a:schemeClr val="dk1"/>
            </a:solidFill>
            <a:prstDash val="solid"/>
            <a:round/>
            <a:headEnd len="sm" w="sm" type="none"/>
            <a:tailEnd len="sm" w="sm" type="none"/>
          </a:ln>
        </p:spPr>
      </p:pic>
      <p:pic>
        <p:nvPicPr>
          <p:cNvPr id="481" name="Google Shape;481;p64"/>
          <p:cNvPicPr preferRelativeResize="0"/>
          <p:nvPr/>
        </p:nvPicPr>
        <p:blipFill rotWithShape="1">
          <a:blip r:embed="rId4">
            <a:alphaModFix/>
          </a:blip>
          <a:srcRect b="0" l="0" r="0" t="0"/>
          <a:stretch/>
        </p:blipFill>
        <p:spPr>
          <a:xfrm>
            <a:off x="9143639" y="166198"/>
            <a:ext cx="2580838" cy="3988568"/>
          </a:xfrm>
          <a:prstGeom prst="rect">
            <a:avLst/>
          </a:prstGeom>
          <a:noFill/>
          <a:ln cap="flat" cmpd="sng" w="38100">
            <a:solidFill>
              <a:schemeClr val="dk1"/>
            </a:solidFill>
            <a:prstDash val="solid"/>
            <a:round/>
            <a:headEnd len="sm" w="sm" type="none"/>
            <a:tailEnd len="sm" w="sm" type="none"/>
          </a:ln>
        </p:spPr>
      </p:pic>
      <p:pic>
        <p:nvPicPr>
          <p:cNvPr id="482" name="Google Shape;482;p64"/>
          <p:cNvPicPr preferRelativeResize="0"/>
          <p:nvPr/>
        </p:nvPicPr>
        <p:blipFill rotWithShape="1">
          <a:blip r:embed="rId5">
            <a:alphaModFix/>
          </a:blip>
          <a:srcRect b="0" l="0" r="0" t="0"/>
          <a:stretch/>
        </p:blipFill>
        <p:spPr>
          <a:xfrm>
            <a:off x="9681444" y="3240056"/>
            <a:ext cx="2285229" cy="3500940"/>
          </a:xfrm>
          <a:prstGeom prst="rect">
            <a:avLst/>
          </a:prstGeom>
          <a:noFill/>
          <a:ln cap="flat" cmpd="sng" w="19050">
            <a:solidFill>
              <a:schemeClr val="dk1"/>
            </a:solidFill>
            <a:prstDash val="solid"/>
            <a:round/>
            <a:headEnd len="sm" w="sm" type="none"/>
            <a:tailEnd len="sm" w="sm" type="none"/>
          </a:ln>
        </p:spPr>
      </p:pic>
      <p:pic>
        <p:nvPicPr>
          <p:cNvPr id="483" name="Google Shape;483;p64"/>
          <p:cNvPicPr preferRelativeResize="0"/>
          <p:nvPr/>
        </p:nvPicPr>
        <p:blipFill rotWithShape="1">
          <a:blip r:embed="rId6">
            <a:alphaModFix/>
          </a:blip>
          <a:srcRect b="0" l="0" r="0" t="0"/>
          <a:stretch/>
        </p:blipFill>
        <p:spPr>
          <a:xfrm>
            <a:off x="8109621" y="4514054"/>
            <a:ext cx="1384657" cy="2074670"/>
          </a:xfrm>
          <a:prstGeom prst="rect">
            <a:avLst/>
          </a:prstGeom>
          <a:noFill/>
          <a:ln cap="flat" cmpd="sng" w="12700">
            <a:solidFill>
              <a:schemeClr val="dk1"/>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5"/>
          <p:cNvSpPr txBox="1"/>
          <p:nvPr>
            <p:ph idx="1" type="body"/>
          </p:nvPr>
        </p:nvSpPr>
        <p:spPr>
          <a:xfrm>
            <a:off x="459259" y="1644393"/>
            <a:ext cx="10892481" cy="462149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Appeals to Bartle’s ‘achievers’  </a:t>
            </a:r>
            <a:endParaRPr/>
          </a:p>
          <a:p>
            <a:pPr indent="-228600" lvl="0" marL="228600" rtl="0" algn="l">
              <a:lnSpc>
                <a:spcPct val="90000"/>
              </a:lnSpc>
              <a:spcBef>
                <a:spcPts val="1000"/>
              </a:spcBef>
              <a:spcAft>
                <a:spcPts val="0"/>
              </a:spcAft>
              <a:buClr>
                <a:schemeClr val="dk1"/>
              </a:buClr>
              <a:buSzPts val="3200"/>
              <a:buChar char="•"/>
            </a:pPr>
            <a:r>
              <a:rPr lang="en-CA" sz="3200"/>
              <a:t>Player motivation is to </a:t>
            </a:r>
            <a:r>
              <a:rPr b="1" lang="en-CA" sz="3200"/>
              <a:t>consume and collect</a:t>
            </a:r>
            <a:r>
              <a:rPr lang="en-CA" sz="3200"/>
              <a:t>—a focus                   on buying or discovering along the journey.   </a:t>
            </a:r>
            <a:endParaRPr/>
          </a:p>
          <a:p>
            <a:pPr indent="-228600" lvl="1" marL="685800" rtl="0" algn="l">
              <a:lnSpc>
                <a:spcPct val="90000"/>
              </a:lnSpc>
              <a:spcBef>
                <a:spcPts val="500"/>
              </a:spcBef>
              <a:spcAft>
                <a:spcPts val="0"/>
              </a:spcAft>
              <a:buClr>
                <a:schemeClr val="dk1"/>
              </a:buClr>
              <a:buSzPts val="2800"/>
              <a:buChar char="•"/>
            </a:pPr>
            <a:r>
              <a:rPr b="1" lang="en-CA" sz="2800"/>
              <a:t>Intrinsic Motivators:  </a:t>
            </a:r>
            <a:r>
              <a:rPr lang="en-CA" sz="2800"/>
              <a:t>goal-setting, curiosity—what can I find? Can I find them all?  </a:t>
            </a:r>
            <a:endParaRPr sz="2800"/>
          </a:p>
          <a:p>
            <a:pPr indent="-228600" lvl="1" marL="685800" rtl="0" algn="l">
              <a:lnSpc>
                <a:spcPct val="90000"/>
              </a:lnSpc>
              <a:spcBef>
                <a:spcPts val="500"/>
              </a:spcBef>
              <a:spcAft>
                <a:spcPts val="0"/>
              </a:spcAft>
              <a:buClr>
                <a:schemeClr val="dk1"/>
              </a:buClr>
              <a:buSzPts val="2800"/>
              <a:buChar char="•"/>
            </a:pPr>
            <a:r>
              <a:rPr b="1" lang="en-CA" sz="2800"/>
              <a:t>Extrinsic Motivators</a:t>
            </a:r>
            <a:r>
              <a:rPr lang="en-CA" sz="2800"/>
              <a:t>: Fame, Recognition </a:t>
            </a:r>
            <a:endParaRPr sz="2800"/>
          </a:p>
          <a:p>
            <a:pPr indent="-228600" lvl="1" marL="685800" rtl="0" algn="l">
              <a:lnSpc>
                <a:spcPct val="90000"/>
              </a:lnSpc>
              <a:spcBef>
                <a:spcPts val="500"/>
              </a:spcBef>
              <a:spcAft>
                <a:spcPts val="0"/>
              </a:spcAft>
              <a:buClr>
                <a:schemeClr val="dk1"/>
              </a:buClr>
              <a:buSzPts val="2800"/>
              <a:buChar char="•"/>
            </a:pPr>
            <a:r>
              <a:rPr b="1" lang="en-CA" sz="2800"/>
              <a:t>Designer Exploitation</a:t>
            </a:r>
            <a:r>
              <a:rPr lang="en-CA" sz="2800"/>
              <a:t>: loot boxes, pay to win, random drops, busy-work collectibles that take advantage of completionists’ OCD.     </a:t>
            </a:r>
            <a:endParaRPr sz="2800"/>
          </a:p>
          <a:p>
            <a:pPr indent="-228600" lvl="0" marL="228600" rtl="0" algn="l">
              <a:lnSpc>
                <a:spcPct val="90000"/>
              </a:lnSpc>
              <a:spcBef>
                <a:spcPts val="1000"/>
              </a:spcBef>
              <a:spcAft>
                <a:spcPts val="0"/>
              </a:spcAft>
              <a:buClr>
                <a:schemeClr val="dk1"/>
              </a:buClr>
              <a:buSzPts val="3200"/>
              <a:buChar char="•"/>
            </a:pPr>
            <a:r>
              <a:rPr lang="en-CA" sz="3200"/>
              <a:t>Overlaps well (and infamously) with ‘game                                            as sport.’ </a:t>
            </a:r>
            <a:endParaRPr sz="3200"/>
          </a:p>
        </p:txBody>
      </p:sp>
      <p:sp>
        <p:nvSpPr>
          <p:cNvPr id="489" name="Google Shape;489;p65"/>
          <p:cNvSpPr txBox="1"/>
          <p:nvPr/>
        </p:nvSpPr>
        <p:spPr>
          <a:xfrm>
            <a:off x="1" y="290984"/>
            <a:ext cx="7677664"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6000">
                <a:solidFill>
                  <a:schemeClr val="lt1"/>
                </a:solidFill>
                <a:latin typeface="Calibri"/>
                <a:ea typeface="Calibri"/>
                <a:cs typeface="Calibri"/>
                <a:sym typeface="Calibri"/>
              </a:rPr>
              <a:t>The Game As </a:t>
            </a:r>
            <a:r>
              <a:rPr b="1" lang="en-CA" sz="6000">
                <a:solidFill>
                  <a:srgbClr val="C59EE2"/>
                </a:solidFill>
                <a:latin typeface="Calibri"/>
                <a:ea typeface="Calibri"/>
                <a:cs typeface="Calibri"/>
                <a:sym typeface="Calibri"/>
              </a:rPr>
              <a:t>Goods</a:t>
            </a:r>
            <a:endParaRPr b="1" sz="6000">
              <a:solidFill>
                <a:srgbClr val="C59EE2"/>
              </a:solidFill>
              <a:latin typeface="Calibri"/>
              <a:ea typeface="Calibri"/>
              <a:cs typeface="Calibri"/>
              <a:sym typeface="Calibri"/>
            </a:endParaRPr>
          </a:p>
        </p:txBody>
      </p:sp>
      <p:pic>
        <p:nvPicPr>
          <p:cNvPr id="490" name="Google Shape;490;p65"/>
          <p:cNvPicPr preferRelativeResize="0"/>
          <p:nvPr/>
        </p:nvPicPr>
        <p:blipFill rotWithShape="1">
          <a:blip r:embed="rId3">
            <a:alphaModFix/>
          </a:blip>
          <a:srcRect b="0" l="0" r="0" t="0"/>
          <a:stretch/>
        </p:blipFill>
        <p:spPr>
          <a:xfrm>
            <a:off x="9033332" y="0"/>
            <a:ext cx="2862105" cy="2788508"/>
          </a:xfrm>
          <a:prstGeom prst="rect">
            <a:avLst/>
          </a:prstGeom>
          <a:noFill/>
          <a:ln>
            <a:noFill/>
          </a:ln>
        </p:spPr>
      </p:pic>
      <p:pic>
        <p:nvPicPr>
          <p:cNvPr id="491" name="Google Shape;491;p65"/>
          <p:cNvPicPr preferRelativeResize="0"/>
          <p:nvPr/>
        </p:nvPicPr>
        <p:blipFill rotWithShape="1">
          <a:blip r:embed="rId4">
            <a:alphaModFix/>
          </a:blip>
          <a:srcRect b="0" l="0" r="0" t="0"/>
          <a:stretch/>
        </p:blipFill>
        <p:spPr>
          <a:xfrm>
            <a:off x="9033332" y="5382500"/>
            <a:ext cx="3012948" cy="1348740"/>
          </a:xfrm>
          <a:prstGeom prst="rect">
            <a:avLst/>
          </a:prstGeom>
          <a:noFill/>
          <a:ln cap="flat" cmpd="sng" w="38100">
            <a:solidFill>
              <a:schemeClr val="dk1"/>
            </a:solidFill>
            <a:prstDash val="solid"/>
            <a:round/>
            <a:headEnd len="sm" w="sm" type="none"/>
            <a:tailEnd len="sm" w="sm" type="none"/>
          </a:ln>
        </p:spPr>
      </p:pic>
      <p:sp>
        <p:nvSpPr>
          <p:cNvPr id="492" name="Google Shape;492;p65"/>
          <p:cNvSpPr/>
          <p:nvPr/>
        </p:nvSpPr>
        <p:spPr>
          <a:xfrm>
            <a:off x="6536724" y="5942365"/>
            <a:ext cx="2281881" cy="757881"/>
          </a:xfrm>
          <a:prstGeom prst="rightArrow">
            <a:avLst>
              <a:gd fmla="val 50000" name="adj1"/>
              <a:gd fmla="val 50000" name="adj2"/>
            </a:avLst>
          </a:prstGeom>
          <a:solidFill>
            <a:srgbClr val="BBD6EE"/>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CA" sz="1800">
                <a:solidFill>
                  <a:schemeClr val="dk1"/>
                </a:solidFill>
                <a:latin typeface="Calibri"/>
                <a:ea typeface="Calibri"/>
                <a:cs typeface="Calibri"/>
                <a:sym typeface="Calibri"/>
              </a:rPr>
              <a:t>GRINDING</a:t>
            </a:r>
            <a:endParaRPr b="1"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6"/>
          <p:cNvSpPr txBox="1"/>
          <p:nvPr>
            <p:ph idx="1" type="body"/>
          </p:nvPr>
        </p:nvSpPr>
        <p:spPr>
          <a:xfrm>
            <a:off x="599303" y="1726770"/>
            <a:ext cx="6101299" cy="486890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Consider puzzle games built entirely around collecting, matching, or finding, like </a:t>
            </a:r>
            <a:r>
              <a:rPr i="1" lang="en-CA" sz="3200"/>
              <a:t>Candy Crush </a:t>
            </a:r>
            <a:r>
              <a:rPr lang="en-CA" sz="3200"/>
              <a:t>or even </a:t>
            </a:r>
            <a:r>
              <a:rPr i="1" lang="en-CA" sz="3200"/>
              <a:t>Tetris</a:t>
            </a:r>
            <a:r>
              <a:rPr lang="en-CA" sz="3200"/>
              <a:t>. </a:t>
            </a:r>
            <a:endParaRPr/>
          </a:p>
          <a:p>
            <a:pPr indent="-228600" lvl="0" marL="228600" rtl="0" algn="l">
              <a:lnSpc>
                <a:spcPct val="90000"/>
              </a:lnSpc>
              <a:spcBef>
                <a:spcPts val="1000"/>
              </a:spcBef>
              <a:spcAft>
                <a:spcPts val="0"/>
              </a:spcAft>
              <a:buClr>
                <a:schemeClr val="dk1"/>
              </a:buClr>
              <a:buSzPts val="3200"/>
              <a:buChar char="•"/>
            </a:pPr>
            <a:r>
              <a:rPr lang="en-CA" sz="3200"/>
              <a:t>Consider games where victory depends on gear (both purchased and found) and loot drop cycles. </a:t>
            </a:r>
            <a:endParaRPr/>
          </a:p>
          <a:p>
            <a:pPr indent="-228600" lvl="0" marL="228600" rtl="0" algn="l">
              <a:lnSpc>
                <a:spcPct val="90000"/>
              </a:lnSpc>
              <a:spcBef>
                <a:spcPts val="1000"/>
              </a:spcBef>
              <a:spcAft>
                <a:spcPts val="0"/>
              </a:spcAft>
              <a:buClr>
                <a:schemeClr val="dk1"/>
              </a:buClr>
              <a:buSzPts val="3200"/>
              <a:buChar char="•"/>
            </a:pPr>
            <a:r>
              <a:rPr lang="en-CA" sz="3200"/>
              <a:t>Consider games that provide multiple collectibles or ‘find-alls’ as ‘added’ content. </a:t>
            </a:r>
            <a:endParaRPr sz="3200"/>
          </a:p>
        </p:txBody>
      </p:sp>
      <p:sp>
        <p:nvSpPr>
          <p:cNvPr id="498" name="Google Shape;498;p66"/>
          <p:cNvSpPr txBox="1"/>
          <p:nvPr/>
        </p:nvSpPr>
        <p:spPr>
          <a:xfrm>
            <a:off x="1" y="290984"/>
            <a:ext cx="8679304"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5400">
                <a:solidFill>
                  <a:schemeClr val="lt1"/>
                </a:solidFill>
                <a:latin typeface="Calibri"/>
                <a:ea typeface="Calibri"/>
                <a:cs typeface="Calibri"/>
                <a:sym typeface="Calibri"/>
              </a:rPr>
              <a:t>The Game As </a:t>
            </a:r>
            <a:r>
              <a:rPr b="1" lang="en-CA" sz="5400">
                <a:solidFill>
                  <a:srgbClr val="C59EE2"/>
                </a:solidFill>
                <a:latin typeface="Calibri"/>
                <a:ea typeface="Calibri"/>
                <a:cs typeface="Calibri"/>
                <a:sym typeface="Calibri"/>
              </a:rPr>
              <a:t>Goods</a:t>
            </a:r>
            <a:r>
              <a:rPr b="1" lang="en-CA" sz="5400">
                <a:solidFill>
                  <a:srgbClr val="9CC2E5"/>
                </a:solidFill>
                <a:latin typeface="Calibri"/>
                <a:ea typeface="Calibri"/>
                <a:cs typeface="Calibri"/>
                <a:sym typeface="Calibri"/>
              </a:rPr>
              <a:t>: </a:t>
            </a:r>
            <a:r>
              <a:rPr b="1" lang="en-CA" sz="5400">
                <a:solidFill>
                  <a:schemeClr val="lt1"/>
                </a:solidFill>
                <a:latin typeface="Calibri"/>
                <a:ea typeface="Calibri"/>
                <a:cs typeface="Calibri"/>
                <a:sym typeface="Calibri"/>
              </a:rPr>
              <a:t>Examples</a:t>
            </a:r>
            <a:endParaRPr b="1" sz="5400">
              <a:solidFill>
                <a:schemeClr val="lt1"/>
              </a:solidFill>
              <a:latin typeface="Calibri"/>
              <a:ea typeface="Calibri"/>
              <a:cs typeface="Calibri"/>
              <a:sym typeface="Calibri"/>
            </a:endParaRPr>
          </a:p>
        </p:txBody>
      </p:sp>
      <p:pic>
        <p:nvPicPr>
          <p:cNvPr descr="https://vignette.wikia.nocookie.net/diablo/images/6/6f/Diablo_Box_Art.jpg/revision/latest?cb=20111124094018" id="499" name="Google Shape;499;p66"/>
          <p:cNvPicPr preferRelativeResize="0"/>
          <p:nvPr/>
        </p:nvPicPr>
        <p:blipFill rotWithShape="1">
          <a:blip r:embed="rId3">
            <a:alphaModFix/>
          </a:blip>
          <a:srcRect b="0" l="0" r="0" t="0"/>
          <a:stretch/>
        </p:blipFill>
        <p:spPr>
          <a:xfrm>
            <a:off x="9818557" y="171063"/>
            <a:ext cx="2185860" cy="3097061"/>
          </a:xfrm>
          <a:prstGeom prst="rect">
            <a:avLst/>
          </a:prstGeom>
          <a:noFill/>
          <a:ln cap="flat" cmpd="sng" w="38100">
            <a:solidFill>
              <a:schemeClr val="dk1"/>
            </a:solidFill>
            <a:prstDash val="solid"/>
            <a:round/>
            <a:headEnd len="sm" w="sm" type="none"/>
            <a:tailEnd len="sm" w="sm" type="none"/>
          </a:ln>
        </p:spPr>
      </p:pic>
      <p:pic>
        <p:nvPicPr>
          <p:cNvPr descr="https://cdn3.bigcommerce.com/s-ymgqt/products/24555/images/22986/Tetris_box__09828.1398275979.500.750.jpg?c=2" id="500" name="Google Shape;500;p66"/>
          <p:cNvPicPr preferRelativeResize="0"/>
          <p:nvPr/>
        </p:nvPicPr>
        <p:blipFill rotWithShape="1">
          <a:blip r:embed="rId4">
            <a:alphaModFix/>
          </a:blip>
          <a:srcRect b="0" l="0" r="0" t="0"/>
          <a:stretch/>
        </p:blipFill>
        <p:spPr>
          <a:xfrm>
            <a:off x="7112517" y="1618936"/>
            <a:ext cx="2186797" cy="3141949"/>
          </a:xfrm>
          <a:prstGeom prst="rect">
            <a:avLst/>
          </a:prstGeom>
          <a:noFill/>
          <a:ln cap="flat" cmpd="sng" w="38100">
            <a:solidFill>
              <a:schemeClr val="dk1"/>
            </a:solidFill>
            <a:prstDash val="solid"/>
            <a:round/>
            <a:headEnd len="sm" w="sm" type="none"/>
            <a:tailEnd len="sm" w="sm" type="none"/>
          </a:ln>
        </p:spPr>
      </p:pic>
      <p:pic>
        <p:nvPicPr>
          <p:cNvPr descr="https://cdn.vox-cdn.com/uploads/chorus_asset/file/8252441/Packshots_2D_GEN.jpg" id="501" name="Google Shape;501;p66"/>
          <p:cNvPicPr preferRelativeResize="0"/>
          <p:nvPr/>
        </p:nvPicPr>
        <p:blipFill rotWithShape="1">
          <a:blip r:embed="rId5">
            <a:alphaModFix/>
          </a:blip>
          <a:srcRect b="0" l="0" r="0" t="0"/>
          <a:stretch/>
        </p:blipFill>
        <p:spPr>
          <a:xfrm>
            <a:off x="9790160" y="3560453"/>
            <a:ext cx="2199266" cy="3101529"/>
          </a:xfrm>
          <a:prstGeom prst="rect">
            <a:avLst/>
          </a:prstGeom>
          <a:noFill/>
          <a:ln cap="flat" cmpd="sng" w="38100">
            <a:solidFill>
              <a:schemeClr val="dk1"/>
            </a:solidFill>
            <a:prstDash val="solid"/>
            <a:round/>
            <a:headEnd len="sm" w="sm" type="none"/>
            <a:tailEnd len="sm" w="sm" type="none"/>
          </a:ln>
        </p:spPr>
      </p:pic>
      <p:pic>
        <p:nvPicPr>
          <p:cNvPr descr="Image result for pokemon gameplay" id="502" name="Google Shape;502;p66"/>
          <p:cNvPicPr preferRelativeResize="0"/>
          <p:nvPr/>
        </p:nvPicPr>
        <p:blipFill rotWithShape="1">
          <a:blip r:embed="rId6">
            <a:alphaModFix/>
          </a:blip>
          <a:srcRect b="0" l="0" r="0" t="0"/>
          <a:stretch/>
        </p:blipFill>
        <p:spPr>
          <a:xfrm>
            <a:off x="6874291" y="5071671"/>
            <a:ext cx="2286000" cy="1524001"/>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descr="https://i.pinimg.com/736x/32/e7/72/32e772c2d772318cf36d5080af8b096a--arkham-city-riddler-trophies-batman-arkham-city.jpg" id="507" name="Google Shape;507;p67"/>
          <p:cNvPicPr preferRelativeResize="0"/>
          <p:nvPr/>
        </p:nvPicPr>
        <p:blipFill rotWithShape="1">
          <a:blip r:embed="rId3">
            <a:alphaModFix/>
          </a:blip>
          <a:srcRect b="0" l="29577" r="30028" t="0"/>
          <a:stretch/>
        </p:blipFill>
        <p:spPr>
          <a:xfrm>
            <a:off x="10762938" y="3507716"/>
            <a:ext cx="1198892" cy="2968035"/>
          </a:xfrm>
          <a:prstGeom prst="rect">
            <a:avLst/>
          </a:prstGeom>
          <a:noFill/>
          <a:ln>
            <a:noFill/>
          </a:ln>
        </p:spPr>
      </p:pic>
      <p:sp>
        <p:nvSpPr>
          <p:cNvPr id="508" name="Google Shape;508;p67"/>
          <p:cNvSpPr txBox="1"/>
          <p:nvPr>
            <p:ph idx="1" type="body"/>
          </p:nvPr>
        </p:nvSpPr>
        <p:spPr>
          <a:xfrm>
            <a:off x="463445"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b="1" i="1" lang="en-CA" sz="3200"/>
              <a:t>Zelda: Ocarina of Time: </a:t>
            </a:r>
            <a:r>
              <a:rPr lang="en-CA" sz="3200"/>
              <a:t>find and kill 100 Skulltulas—tied to a narrative (free a cursed family) and interval rewards (ie: find and kill 30 to get a bigger wallet). </a:t>
            </a:r>
            <a:endParaRPr/>
          </a:p>
          <a:p>
            <a:pPr indent="-228600" lvl="0" marL="228600" rtl="0" algn="l">
              <a:lnSpc>
                <a:spcPct val="90000"/>
              </a:lnSpc>
              <a:spcBef>
                <a:spcPts val="1000"/>
              </a:spcBef>
              <a:spcAft>
                <a:spcPts val="0"/>
              </a:spcAft>
              <a:buClr>
                <a:schemeClr val="dk1"/>
              </a:buClr>
              <a:buSzPts val="3200"/>
              <a:buChar char="•"/>
            </a:pPr>
            <a:r>
              <a:rPr b="1" i="1" lang="en-CA" sz="3200"/>
              <a:t>Assassin’s Creed 2</a:t>
            </a:r>
            <a:r>
              <a:rPr lang="en-CA" sz="3200"/>
              <a:t>: find and collect 100 eagle feathers—unlocks achievement, new item (cape some players found useless), new dialogue with Ezio’s Mom. </a:t>
            </a:r>
            <a:endParaRPr/>
          </a:p>
          <a:p>
            <a:pPr indent="-228600" lvl="0" marL="228600" rtl="0" algn="l">
              <a:lnSpc>
                <a:spcPct val="90000"/>
              </a:lnSpc>
              <a:spcBef>
                <a:spcPts val="1000"/>
              </a:spcBef>
              <a:spcAft>
                <a:spcPts val="0"/>
              </a:spcAft>
              <a:buClr>
                <a:schemeClr val="dk1"/>
              </a:buClr>
              <a:buSzPts val="3200"/>
              <a:buChar char="•"/>
            </a:pPr>
            <a:r>
              <a:rPr b="1" lang="en-CA" sz="3200"/>
              <a:t>Batman: Arkham Asylum: </a:t>
            </a:r>
            <a:r>
              <a:rPr lang="en-CA" sz="3200"/>
              <a:t>240 Riddler challenges—unlocks minor XP boosts, but also no less than 8 trophies/ achievements (if one cares). Provides ambience in the game?  </a:t>
            </a:r>
            <a:endParaRPr sz="3200"/>
          </a:p>
        </p:txBody>
      </p:sp>
      <p:sp>
        <p:nvSpPr>
          <p:cNvPr id="509" name="Google Shape;509;p67"/>
          <p:cNvSpPr txBox="1"/>
          <p:nvPr/>
        </p:nvSpPr>
        <p:spPr>
          <a:xfrm>
            <a:off x="1" y="290984"/>
            <a:ext cx="9413822" cy="1125924"/>
          </a:xfrm>
          <a:prstGeom prst="rect">
            <a:avLst/>
          </a:prstGeom>
          <a:solidFill>
            <a:schemeClr val="dk1"/>
          </a:solidFill>
          <a:ln>
            <a:noFill/>
          </a:ln>
        </p:spPr>
        <p:txBody>
          <a:bodyPr anchorCtr="0" anchor="ctr" bIns="45700" lIns="91425" spcFirstLastPara="1" rIns="91425" wrap="square" tIns="45700">
            <a:normAutofit fontScale="825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5400">
                <a:solidFill>
                  <a:schemeClr val="lt1"/>
                </a:solidFill>
                <a:latin typeface="Calibri"/>
                <a:ea typeface="Calibri"/>
                <a:cs typeface="Calibri"/>
                <a:sym typeface="Calibri"/>
              </a:rPr>
              <a:t>Consider these “find alls”: Are they worth the trouble?    </a:t>
            </a:r>
            <a:endParaRPr b="1" sz="5400">
              <a:solidFill>
                <a:schemeClr val="lt1"/>
              </a:solidFill>
              <a:latin typeface="Calibri"/>
              <a:ea typeface="Calibri"/>
              <a:cs typeface="Calibri"/>
              <a:sym typeface="Calibri"/>
            </a:endParaRPr>
          </a:p>
        </p:txBody>
      </p:sp>
      <p:pic>
        <p:nvPicPr>
          <p:cNvPr descr="https://www.wiizelda.net/gallery/albums/userpics/10001/normal_ocarina-of-time-skulltula.png" id="510" name="Google Shape;510;p67"/>
          <p:cNvPicPr preferRelativeResize="0"/>
          <p:nvPr/>
        </p:nvPicPr>
        <p:blipFill rotWithShape="1">
          <a:blip r:embed="rId4">
            <a:alphaModFix/>
          </a:blip>
          <a:srcRect b="0" l="0" r="0" t="0"/>
          <a:stretch/>
        </p:blipFill>
        <p:spPr>
          <a:xfrm>
            <a:off x="9697096" y="0"/>
            <a:ext cx="2131683" cy="217518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8"/>
          <p:cNvSpPr txBox="1"/>
          <p:nvPr>
            <p:ph idx="1" type="body"/>
          </p:nvPr>
        </p:nvSpPr>
        <p:spPr>
          <a:xfrm>
            <a:off x="181232" y="1598141"/>
            <a:ext cx="11508260" cy="486032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CA" sz="3600"/>
              <a:t>In </a:t>
            </a:r>
            <a:r>
              <a:rPr i="1" lang="en-CA" sz="3600"/>
              <a:t>Red Dead Redemption 2</a:t>
            </a:r>
            <a:r>
              <a:rPr lang="en-CA" sz="3600"/>
              <a:t>, no less than 4 stranger missions are basically excuses for the “Game as Goods”: big open world collect-a-thons: </a:t>
            </a:r>
            <a:endParaRPr/>
          </a:p>
          <a:p>
            <a:pPr indent="-228600" lvl="1" marL="685800" rtl="0" algn="l">
              <a:lnSpc>
                <a:spcPct val="90000"/>
              </a:lnSpc>
              <a:spcBef>
                <a:spcPts val="500"/>
              </a:spcBef>
              <a:spcAft>
                <a:spcPts val="0"/>
              </a:spcAft>
              <a:buClr>
                <a:schemeClr val="dk1"/>
              </a:buClr>
              <a:buSzPts val="3200"/>
              <a:buChar char="•"/>
            </a:pPr>
            <a:r>
              <a:rPr lang="en-CA" sz="3200"/>
              <a:t>Collect dinosaur bones (30) </a:t>
            </a:r>
            <a:endParaRPr/>
          </a:p>
          <a:p>
            <a:pPr indent="-228600" lvl="1" marL="685800" rtl="0" algn="l">
              <a:lnSpc>
                <a:spcPct val="90000"/>
              </a:lnSpc>
              <a:spcBef>
                <a:spcPts val="500"/>
              </a:spcBef>
              <a:spcAft>
                <a:spcPts val="0"/>
              </a:spcAft>
              <a:buClr>
                <a:schemeClr val="dk1"/>
              </a:buClr>
              <a:buSzPts val="3200"/>
              <a:buChar char="•"/>
            </a:pPr>
            <a:r>
              <a:rPr lang="en-CA" sz="3200"/>
              <a:t>Collect legendary fish (13)</a:t>
            </a:r>
            <a:endParaRPr/>
          </a:p>
          <a:p>
            <a:pPr indent="-228600" lvl="1" marL="685800" rtl="0" algn="l">
              <a:lnSpc>
                <a:spcPct val="90000"/>
              </a:lnSpc>
              <a:spcBef>
                <a:spcPts val="500"/>
              </a:spcBef>
              <a:spcAft>
                <a:spcPts val="0"/>
              </a:spcAft>
              <a:buClr>
                <a:schemeClr val="dk1"/>
              </a:buClr>
              <a:buSzPts val="3200"/>
              <a:buChar char="•"/>
            </a:pPr>
            <a:r>
              <a:rPr lang="en-CA" sz="3200"/>
              <a:t>Collect rock carvings (10) </a:t>
            </a:r>
            <a:endParaRPr/>
          </a:p>
          <a:p>
            <a:pPr indent="-228600" lvl="1" marL="685800" rtl="0" algn="l">
              <a:lnSpc>
                <a:spcPct val="90000"/>
              </a:lnSpc>
              <a:spcBef>
                <a:spcPts val="500"/>
              </a:spcBef>
              <a:spcAft>
                <a:spcPts val="0"/>
              </a:spcAft>
              <a:buClr>
                <a:schemeClr val="dk1"/>
              </a:buClr>
              <a:buSzPts val="3200"/>
              <a:buChar char="•"/>
            </a:pPr>
            <a:r>
              <a:rPr lang="en-CA" sz="3200"/>
              <a:t>Collect cigarette cards. (144)</a:t>
            </a:r>
            <a:endParaRPr/>
          </a:p>
          <a:p>
            <a:pPr indent="-228600" lvl="0" marL="228600" rtl="0" algn="l">
              <a:lnSpc>
                <a:spcPct val="90000"/>
              </a:lnSpc>
              <a:spcBef>
                <a:spcPts val="1000"/>
              </a:spcBef>
              <a:spcAft>
                <a:spcPts val="0"/>
              </a:spcAft>
              <a:buClr>
                <a:schemeClr val="dk1"/>
              </a:buClr>
              <a:buSzPts val="3600"/>
              <a:buChar char="•"/>
            </a:pPr>
            <a:r>
              <a:rPr lang="en-CA" sz="3600"/>
              <a:t>Verdict: a rather cheap and exploitive way to generate game content and player engagement. I say BOO! </a:t>
            </a:r>
            <a:endParaRPr sz="3600"/>
          </a:p>
        </p:txBody>
      </p:sp>
      <p:sp>
        <p:nvSpPr>
          <p:cNvPr id="516" name="Google Shape;516;p68"/>
          <p:cNvSpPr txBox="1"/>
          <p:nvPr/>
        </p:nvSpPr>
        <p:spPr>
          <a:xfrm>
            <a:off x="1" y="290984"/>
            <a:ext cx="9704172" cy="1125924"/>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5400">
                <a:solidFill>
                  <a:schemeClr val="lt1"/>
                </a:solidFill>
                <a:latin typeface="Calibri"/>
                <a:ea typeface="Calibri"/>
                <a:cs typeface="Calibri"/>
                <a:sym typeface="Calibri"/>
              </a:rPr>
              <a:t>Heck consider </a:t>
            </a:r>
            <a:r>
              <a:rPr b="1" i="1" lang="en-CA" sz="5400">
                <a:solidFill>
                  <a:srgbClr val="FFC000"/>
                </a:solidFill>
                <a:latin typeface="Calibri"/>
                <a:ea typeface="Calibri"/>
                <a:cs typeface="Calibri"/>
                <a:sym typeface="Calibri"/>
              </a:rPr>
              <a:t>Red Dead Redemption 2</a:t>
            </a:r>
            <a:r>
              <a:rPr b="1" lang="en-CA" sz="5400">
                <a:solidFill>
                  <a:schemeClr val="lt1"/>
                </a:solidFill>
                <a:latin typeface="Calibri"/>
                <a:ea typeface="Calibri"/>
                <a:cs typeface="Calibri"/>
                <a:sym typeface="Calibri"/>
              </a:rPr>
              <a:t>….</a:t>
            </a:r>
            <a:endParaRPr b="1" sz="5400">
              <a:solidFill>
                <a:schemeClr val="lt1"/>
              </a:solidFill>
              <a:latin typeface="Calibri"/>
              <a:ea typeface="Calibri"/>
              <a:cs typeface="Calibri"/>
              <a:sym typeface="Calibri"/>
            </a:endParaRPr>
          </a:p>
        </p:txBody>
      </p:sp>
      <p:pic>
        <p:nvPicPr>
          <p:cNvPr descr="https://assets.vg247.com/current/2018/11/Red-Dead-Redemption-2_20181102172818.jpg" id="517" name="Google Shape;517;p68"/>
          <p:cNvPicPr preferRelativeResize="0"/>
          <p:nvPr/>
        </p:nvPicPr>
        <p:blipFill rotWithShape="1">
          <a:blip r:embed="rId3">
            <a:alphaModFix/>
          </a:blip>
          <a:srcRect b="0" l="0" r="0" t="0"/>
          <a:stretch/>
        </p:blipFill>
        <p:spPr>
          <a:xfrm>
            <a:off x="6375927" y="2949144"/>
            <a:ext cx="3328246" cy="187213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9"/>
          <p:cNvSpPr txBox="1"/>
          <p:nvPr>
            <p:ph idx="1" type="body"/>
          </p:nvPr>
        </p:nvSpPr>
        <p:spPr>
          <a:xfrm>
            <a:off x="436032" y="159118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317182" lvl="0" marL="228600" rtl="0" algn="l">
              <a:lnSpc>
                <a:spcPct val="90000"/>
              </a:lnSpc>
              <a:spcBef>
                <a:spcPts val="0"/>
              </a:spcBef>
              <a:spcAft>
                <a:spcPts val="0"/>
              </a:spcAft>
              <a:buClr>
                <a:schemeClr val="dk1"/>
              </a:buClr>
              <a:buSzPct val="100000"/>
              <a:buChar char="•"/>
            </a:pPr>
            <a:r>
              <a:rPr b="1" i="1" lang="en-CA" sz="5400"/>
              <a:t>Fallout 4:  </a:t>
            </a:r>
            <a:endParaRPr/>
          </a:p>
          <a:p>
            <a:pPr indent="-228600" lvl="1" marL="685800" rtl="0" algn="l">
              <a:lnSpc>
                <a:spcPct val="90000"/>
              </a:lnSpc>
              <a:spcBef>
                <a:spcPts val="500"/>
              </a:spcBef>
              <a:spcAft>
                <a:spcPts val="0"/>
              </a:spcAft>
              <a:buClr>
                <a:schemeClr val="dk1"/>
              </a:buClr>
              <a:buSzPct val="100000"/>
              <a:buChar char="•"/>
            </a:pPr>
            <a:r>
              <a:rPr b="1" lang="en-CA" sz="3200"/>
              <a:t>The Game as Sport: [low] </a:t>
            </a:r>
            <a:r>
              <a:rPr lang="en-CA" sz="3200"/>
              <a:t>Achievements and goals  </a:t>
            </a:r>
            <a:endParaRPr/>
          </a:p>
          <a:p>
            <a:pPr indent="-228600" lvl="1" marL="685800" rtl="0" algn="l">
              <a:lnSpc>
                <a:spcPct val="90000"/>
              </a:lnSpc>
              <a:spcBef>
                <a:spcPts val="500"/>
              </a:spcBef>
              <a:spcAft>
                <a:spcPts val="0"/>
              </a:spcAft>
              <a:buClr>
                <a:schemeClr val="dk1"/>
              </a:buClr>
              <a:buSzPct val="100000"/>
              <a:buChar char="•"/>
            </a:pPr>
            <a:r>
              <a:rPr b="1" lang="en-CA" sz="3200"/>
              <a:t>The Game as Story: [high] </a:t>
            </a:r>
            <a:r>
              <a:rPr lang="en-CA" sz="3200"/>
              <a:t>Main story and side quests </a:t>
            </a:r>
            <a:endParaRPr/>
          </a:p>
          <a:p>
            <a:pPr indent="-228600" lvl="1" marL="685800" rtl="0" algn="l">
              <a:lnSpc>
                <a:spcPct val="90000"/>
              </a:lnSpc>
              <a:spcBef>
                <a:spcPts val="500"/>
              </a:spcBef>
              <a:spcAft>
                <a:spcPts val="0"/>
              </a:spcAft>
              <a:buClr>
                <a:schemeClr val="dk1"/>
              </a:buClr>
              <a:buSzPct val="100000"/>
              <a:buChar char="•"/>
            </a:pPr>
            <a:r>
              <a:rPr b="1" lang="en-CA" sz="3200"/>
              <a:t>The Game as Project: [moderate to high] </a:t>
            </a:r>
            <a:r>
              <a:rPr lang="en-CA" sz="3200"/>
              <a:t>Building shelters and customizing gear, cooking </a:t>
            </a:r>
            <a:endParaRPr/>
          </a:p>
          <a:p>
            <a:pPr indent="-228600" lvl="1" marL="685800" rtl="0" algn="l">
              <a:lnSpc>
                <a:spcPct val="90000"/>
              </a:lnSpc>
              <a:spcBef>
                <a:spcPts val="500"/>
              </a:spcBef>
              <a:spcAft>
                <a:spcPts val="0"/>
              </a:spcAft>
              <a:buClr>
                <a:schemeClr val="dk1"/>
              </a:buClr>
              <a:buSzPct val="100000"/>
              <a:buChar char="•"/>
            </a:pPr>
            <a:r>
              <a:rPr b="1" lang="en-CA" sz="3200"/>
              <a:t>The Game as Simulation: [high] </a:t>
            </a:r>
            <a:r>
              <a:rPr lang="en-CA" sz="3200"/>
              <a:t>Playing in a dystopian world, using weapons and power armour</a:t>
            </a:r>
            <a:endParaRPr/>
          </a:p>
          <a:p>
            <a:pPr indent="-228600" lvl="1" marL="685800" rtl="0" algn="l">
              <a:lnSpc>
                <a:spcPct val="90000"/>
              </a:lnSpc>
              <a:spcBef>
                <a:spcPts val="500"/>
              </a:spcBef>
              <a:spcAft>
                <a:spcPts val="0"/>
              </a:spcAft>
              <a:buClr>
                <a:schemeClr val="dk1"/>
              </a:buClr>
              <a:buSzPct val="100000"/>
              <a:buChar char="•"/>
            </a:pPr>
            <a:r>
              <a:rPr b="1" lang="en-CA" sz="3200"/>
              <a:t>The Game as Goods: [low] </a:t>
            </a:r>
            <a:r>
              <a:rPr lang="en-CA" sz="3200"/>
              <a:t>collecting—power armour, bobble heads, paint jobs.  </a:t>
            </a:r>
            <a:endParaRPr sz="3200"/>
          </a:p>
        </p:txBody>
      </p:sp>
      <p:sp>
        <p:nvSpPr>
          <p:cNvPr id="523" name="Google Shape;523;p69"/>
          <p:cNvSpPr txBox="1"/>
          <p:nvPr/>
        </p:nvSpPr>
        <p:spPr>
          <a:xfrm>
            <a:off x="1" y="290984"/>
            <a:ext cx="8476734" cy="1043546"/>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rgbClr val="FFC000"/>
              </a:buClr>
              <a:buSzPct val="100000"/>
              <a:buFont typeface="Calibri"/>
              <a:buNone/>
            </a:pPr>
            <a:r>
              <a:rPr b="1" lang="en-CA" sz="5500">
                <a:solidFill>
                  <a:srgbClr val="FFC000"/>
                </a:solidFill>
                <a:latin typeface="Calibri"/>
                <a:ea typeface="Calibri"/>
                <a:cs typeface="Calibri"/>
                <a:sym typeface="Calibri"/>
              </a:rPr>
              <a:t>Muhlbock’s Taxonomy: </a:t>
            </a:r>
            <a:r>
              <a:rPr b="1" lang="en-CA" sz="5500">
                <a:solidFill>
                  <a:schemeClr val="lt1"/>
                </a:solidFill>
                <a:latin typeface="Calibri"/>
                <a:ea typeface="Calibri"/>
                <a:cs typeface="Calibri"/>
                <a:sym typeface="Calibri"/>
              </a:rPr>
              <a:t>Example </a:t>
            </a:r>
            <a:endParaRPr b="1" sz="5500">
              <a:solidFill>
                <a:schemeClr val="lt1"/>
              </a:solidFill>
              <a:latin typeface="Calibri"/>
              <a:ea typeface="Calibri"/>
              <a:cs typeface="Calibri"/>
              <a:sym typeface="Calibri"/>
            </a:endParaRPr>
          </a:p>
        </p:txBody>
      </p:sp>
      <p:sp>
        <p:nvSpPr>
          <p:cNvPr id="524" name="Google Shape;524;p69"/>
          <p:cNvSpPr txBox="1"/>
          <p:nvPr/>
        </p:nvSpPr>
        <p:spPr>
          <a:xfrm>
            <a:off x="3651457" y="6160957"/>
            <a:ext cx="8476734" cy="697043"/>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Putting it all together….</a:t>
            </a:r>
            <a:endParaRPr b="1" sz="4400">
              <a:solidFill>
                <a:schemeClr val="lt1"/>
              </a:solidFill>
              <a:latin typeface="Calibri"/>
              <a:ea typeface="Calibri"/>
              <a:cs typeface="Calibri"/>
              <a:sym typeface="Calibri"/>
            </a:endParaRPr>
          </a:p>
        </p:txBody>
      </p:sp>
      <p:pic>
        <p:nvPicPr>
          <p:cNvPr descr="http://onlysp.com/wp-content/uploads/2017/05/Fallout-4-Pic.png" id="525" name="Google Shape;525;p69"/>
          <p:cNvPicPr preferRelativeResize="0"/>
          <p:nvPr/>
        </p:nvPicPr>
        <p:blipFill rotWithShape="1">
          <a:blip r:embed="rId3">
            <a:alphaModFix/>
          </a:blip>
          <a:srcRect b="0" l="0" r="0" t="0"/>
          <a:stretch/>
        </p:blipFill>
        <p:spPr>
          <a:xfrm>
            <a:off x="8799225" y="0"/>
            <a:ext cx="3328965" cy="2162739"/>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0"/>
          <p:cNvSpPr txBox="1"/>
          <p:nvPr>
            <p:ph idx="1" type="body"/>
          </p:nvPr>
        </p:nvSpPr>
        <p:spPr>
          <a:xfrm>
            <a:off x="451022" y="163615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258445" lvl="0" marL="228600" rtl="0" algn="l">
              <a:lnSpc>
                <a:spcPct val="90000"/>
              </a:lnSpc>
              <a:spcBef>
                <a:spcPts val="0"/>
              </a:spcBef>
              <a:spcAft>
                <a:spcPts val="0"/>
              </a:spcAft>
              <a:buClr>
                <a:schemeClr val="dk1"/>
              </a:buClr>
              <a:buSzPct val="100000"/>
              <a:buChar char="•"/>
            </a:pPr>
            <a:r>
              <a:rPr b="1" i="1" lang="en-CA" sz="4400"/>
              <a:t>Stardew Valley:  </a:t>
            </a:r>
            <a:endParaRPr/>
          </a:p>
          <a:p>
            <a:pPr indent="-228600" lvl="1" marL="685800" rtl="0" algn="l">
              <a:lnSpc>
                <a:spcPct val="90000"/>
              </a:lnSpc>
              <a:spcBef>
                <a:spcPts val="500"/>
              </a:spcBef>
              <a:spcAft>
                <a:spcPts val="0"/>
              </a:spcAft>
              <a:buClr>
                <a:schemeClr val="dk1"/>
              </a:buClr>
              <a:buSzPct val="100000"/>
              <a:buChar char="•"/>
            </a:pPr>
            <a:r>
              <a:rPr b="1" lang="en-CA" sz="3200"/>
              <a:t>The Game as Sport: [moderate] </a:t>
            </a:r>
            <a:r>
              <a:rPr lang="en-CA" sz="3200"/>
              <a:t>Combat in mines, fishing, self-directed goals   </a:t>
            </a:r>
            <a:endParaRPr/>
          </a:p>
          <a:p>
            <a:pPr indent="-228600" lvl="1" marL="685800" rtl="0" algn="l">
              <a:lnSpc>
                <a:spcPct val="90000"/>
              </a:lnSpc>
              <a:spcBef>
                <a:spcPts val="500"/>
              </a:spcBef>
              <a:spcAft>
                <a:spcPts val="0"/>
              </a:spcAft>
              <a:buClr>
                <a:schemeClr val="dk1"/>
              </a:buClr>
              <a:buSzPct val="100000"/>
              <a:buChar char="•"/>
            </a:pPr>
            <a:r>
              <a:rPr b="1" lang="en-CA" sz="3200"/>
              <a:t>The Game as Story: [moderate] </a:t>
            </a:r>
            <a:r>
              <a:rPr lang="en-CA" sz="3200"/>
              <a:t>Getting to know the townspeople, giving gifts, romance</a:t>
            </a:r>
            <a:endParaRPr/>
          </a:p>
          <a:p>
            <a:pPr indent="-228600" lvl="1" marL="685800" rtl="0" algn="l">
              <a:lnSpc>
                <a:spcPct val="90000"/>
              </a:lnSpc>
              <a:spcBef>
                <a:spcPts val="500"/>
              </a:spcBef>
              <a:spcAft>
                <a:spcPts val="0"/>
              </a:spcAft>
              <a:buClr>
                <a:schemeClr val="dk1"/>
              </a:buClr>
              <a:buSzPct val="100000"/>
              <a:buChar char="•"/>
            </a:pPr>
            <a:r>
              <a:rPr b="1" lang="en-CA" sz="3200"/>
              <a:t>The Game as Project: [high] </a:t>
            </a:r>
            <a:r>
              <a:rPr lang="en-CA" sz="3200"/>
              <a:t>crafting, building shelters, cooking, growing crops, raising animals,  </a:t>
            </a:r>
            <a:endParaRPr/>
          </a:p>
          <a:p>
            <a:pPr indent="-228600" lvl="1" marL="685800" rtl="0" algn="l">
              <a:lnSpc>
                <a:spcPct val="90000"/>
              </a:lnSpc>
              <a:spcBef>
                <a:spcPts val="500"/>
              </a:spcBef>
              <a:spcAft>
                <a:spcPts val="0"/>
              </a:spcAft>
              <a:buClr>
                <a:schemeClr val="dk1"/>
              </a:buClr>
              <a:buSzPct val="100000"/>
              <a:buChar char="•"/>
            </a:pPr>
            <a:r>
              <a:rPr b="1" lang="en-CA" sz="3200"/>
              <a:t>The Game as Simulation: [high] </a:t>
            </a:r>
            <a:r>
              <a:rPr lang="en-CA" sz="3200"/>
              <a:t>Running your own farm, growing crops, raising animals </a:t>
            </a:r>
            <a:endParaRPr/>
          </a:p>
          <a:p>
            <a:pPr indent="-228600" lvl="1" marL="685800" rtl="0" algn="l">
              <a:lnSpc>
                <a:spcPct val="90000"/>
              </a:lnSpc>
              <a:spcBef>
                <a:spcPts val="500"/>
              </a:spcBef>
              <a:spcAft>
                <a:spcPts val="0"/>
              </a:spcAft>
              <a:buClr>
                <a:schemeClr val="dk1"/>
              </a:buClr>
              <a:buSzPct val="100000"/>
              <a:buChar char="•"/>
            </a:pPr>
            <a:r>
              <a:rPr b="1" lang="en-CA" sz="3200"/>
              <a:t>Game as Goods: [high] </a:t>
            </a:r>
            <a:r>
              <a:rPr lang="en-CA" sz="3200"/>
              <a:t>new crops, new animals, ore, new tools, new buildings, new seasons, new recipes  </a:t>
            </a:r>
            <a:endParaRPr sz="3200"/>
          </a:p>
        </p:txBody>
      </p:sp>
      <p:sp>
        <p:nvSpPr>
          <p:cNvPr id="531" name="Google Shape;531;p70"/>
          <p:cNvSpPr txBox="1"/>
          <p:nvPr/>
        </p:nvSpPr>
        <p:spPr>
          <a:xfrm>
            <a:off x="1" y="290984"/>
            <a:ext cx="7889823" cy="1043546"/>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rgbClr val="FFC000"/>
              </a:buClr>
              <a:buSzPct val="100000"/>
              <a:buFont typeface="Calibri"/>
              <a:buNone/>
            </a:pPr>
            <a:r>
              <a:rPr b="1" lang="en-CA" sz="5500">
                <a:solidFill>
                  <a:srgbClr val="FFC000"/>
                </a:solidFill>
                <a:latin typeface="Calibri"/>
                <a:ea typeface="Calibri"/>
                <a:cs typeface="Calibri"/>
                <a:sym typeface="Calibri"/>
              </a:rPr>
              <a:t>Muhlbock’s Taxonomy</a:t>
            </a:r>
            <a:r>
              <a:rPr b="1" lang="en-CA" sz="5500">
                <a:solidFill>
                  <a:schemeClr val="lt1"/>
                </a:solidFill>
                <a:latin typeface="Calibri"/>
                <a:ea typeface="Calibri"/>
                <a:cs typeface="Calibri"/>
                <a:sym typeface="Calibri"/>
              </a:rPr>
              <a:t>: Example </a:t>
            </a:r>
            <a:endParaRPr b="1" sz="5500">
              <a:solidFill>
                <a:schemeClr val="lt1"/>
              </a:solidFill>
              <a:latin typeface="Calibri"/>
              <a:ea typeface="Calibri"/>
              <a:cs typeface="Calibri"/>
              <a:sym typeface="Calibri"/>
            </a:endParaRPr>
          </a:p>
        </p:txBody>
      </p:sp>
      <p:sp>
        <p:nvSpPr>
          <p:cNvPr id="532" name="Google Shape;532;p70"/>
          <p:cNvSpPr txBox="1"/>
          <p:nvPr/>
        </p:nvSpPr>
        <p:spPr>
          <a:xfrm>
            <a:off x="3651457" y="6160957"/>
            <a:ext cx="8476734" cy="697043"/>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Putting it all together….</a:t>
            </a:r>
            <a:endParaRPr b="1" sz="4400">
              <a:solidFill>
                <a:schemeClr val="lt1"/>
              </a:solidFill>
              <a:latin typeface="Calibri"/>
              <a:ea typeface="Calibri"/>
              <a:cs typeface="Calibri"/>
              <a:sym typeface="Calibri"/>
            </a:endParaRPr>
          </a:p>
        </p:txBody>
      </p:sp>
      <p:pic>
        <p:nvPicPr>
          <p:cNvPr descr="http://cdn.akamai.steamstatic.com/steam/apps/413150/ss_a3ddf22cda3bd722df77dbdd58dbec393906b654.1920x1080.jpg?t=1493674185" id="533" name="Google Shape;533;p70"/>
          <p:cNvPicPr preferRelativeResize="0"/>
          <p:nvPr/>
        </p:nvPicPr>
        <p:blipFill rotWithShape="1">
          <a:blip r:embed="rId3">
            <a:alphaModFix/>
          </a:blip>
          <a:srcRect b="0" l="0" r="0" t="0"/>
          <a:stretch/>
        </p:blipFill>
        <p:spPr>
          <a:xfrm>
            <a:off x="8476734" y="0"/>
            <a:ext cx="3715265" cy="2089837"/>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1"/>
          <p:cNvSpPr txBox="1"/>
          <p:nvPr>
            <p:ph idx="1" type="body"/>
          </p:nvPr>
        </p:nvSpPr>
        <p:spPr>
          <a:xfrm>
            <a:off x="329481" y="1636829"/>
            <a:ext cx="10763240" cy="453398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No game design mechanic is “by accident;” they exist to maximize player engagement. </a:t>
            </a:r>
            <a:endParaRPr/>
          </a:p>
          <a:p>
            <a:pPr indent="-228600" lvl="0" marL="228600" rtl="0" algn="l">
              <a:lnSpc>
                <a:spcPct val="90000"/>
              </a:lnSpc>
              <a:spcBef>
                <a:spcPts val="1000"/>
              </a:spcBef>
              <a:spcAft>
                <a:spcPts val="0"/>
              </a:spcAft>
              <a:buClr>
                <a:schemeClr val="dk1"/>
              </a:buClr>
              <a:buSzPts val="3200"/>
              <a:buChar char="•"/>
            </a:pPr>
            <a:r>
              <a:rPr lang="en-CA" sz="3200"/>
              <a:t>Games are expensive to create and the opportunity                       for continuous income is too great an opportunity to                 ignore.   </a:t>
            </a:r>
            <a:endParaRPr sz="3200"/>
          </a:p>
          <a:p>
            <a:pPr indent="-228600" lvl="0" marL="228600" rtl="0" algn="l">
              <a:lnSpc>
                <a:spcPct val="90000"/>
              </a:lnSpc>
              <a:spcBef>
                <a:spcPts val="1000"/>
              </a:spcBef>
              <a:spcAft>
                <a:spcPts val="0"/>
              </a:spcAft>
              <a:buClr>
                <a:schemeClr val="dk1"/>
              </a:buClr>
              <a:buSzPts val="3200"/>
              <a:buChar char="•"/>
            </a:pPr>
            <a:r>
              <a:rPr lang="en-CA" sz="3200"/>
              <a:t>“Forever games”—be they persistent world MMOs or MOBAs—are notorious for implementing questionable       design practises to hook players and keep them playing.</a:t>
            </a:r>
            <a:endParaRPr/>
          </a:p>
          <a:p>
            <a:pPr indent="-228600" lvl="0" marL="228600" rtl="0" algn="l">
              <a:lnSpc>
                <a:spcPct val="90000"/>
              </a:lnSpc>
              <a:spcBef>
                <a:spcPts val="1000"/>
              </a:spcBef>
              <a:spcAft>
                <a:spcPts val="0"/>
              </a:spcAft>
              <a:buClr>
                <a:schemeClr val="dk1"/>
              </a:buClr>
              <a:buSzPts val="3200"/>
              <a:buChar char="•"/>
            </a:pPr>
            <a:r>
              <a:rPr lang="en-CA" sz="3200"/>
              <a:t>However, before we examine the games, we must examine the psychology… </a:t>
            </a:r>
            <a:endParaRPr sz="3200"/>
          </a:p>
        </p:txBody>
      </p:sp>
      <p:sp>
        <p:nvSpPr>
          <p:cNvPr id="539" name="Google Shape;539;p71"/>
          <p:cNvSpPr txBox="1"/>
          <p:nvPr/>
        </p:nvSpPr>
        <p:spPr>
          <a:xfrm>
            <a:off x="1" y="290984"/>
            <a:ext cx="9413822" cy="112592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5400">
                <a:solidFill>
                  <a:schemeClr val="lt1"/>
                </a:solidFill>
                <a:latin typeface="Calibri"/>
                <a:ea typeface="Calibri"/>
                <a:cs typeface="Calibri"/>
                <a:sym typeface="Calibri"/>
              </a:rPr>
              <a:t>More </a:t>
            </a:r>
            <a:r>
              <a:rPr b="1" lang="en-CA" sz="5400">
                <a:solidFill>
                  <a:srgbClr val="FFC000"/>
                </a:solidFill>
                <a:latin typeface="Calibri"/>
                <a:ea typeface="Calibri"/>
                <a:cs typeface="Calibri"/>
                <a:sym typeface="Calibri"/>
              </a:rPr>
              <a:t>Psychology</a:t>
            </a:r>
            <a:r>
              <a:rPr b="1" lang="en-CA" sz="5400">
                <a:solidFill>
                  <a:schemeClr val="lt1"/>
                </a:solidFill>
                <a:latin typeface="Calibri"/>
                <a:ea typeface="Calibri"/>
                <a:cs typeface="Calibri"/>
                <a:sym typeface="Calibri"/>
              </a:rPr>
              <a:t> at “Play” (get it?) </a:t>
            </a:r>
            <a:endParaRPr b="1" sz="5400">
              <a:solidFill>
                <a:schemeClr val="lt1"/>
              </a:solidFill>
              <a:latin typeface="Calibri"/>
              <a:ea typeface="Calibri"/>
              <a:cs typeface="Calibri"/>
              <a:sym typeface="Calibri"/>
            </a:endParaRPr>
          </a:p>
        </p:txBody>
      </p:sp>
      <p:pic>
        <p:nvPicPr>
          <p:cNvPr descr="http://vignette3.wikia.nocookie.net/dragon-rap-battles/images/b/be/Sigmund_Freud_PNG.png/revision/latest?cb=20151018170940" id="540" name="Google Shape;540;p71"/>
          <p:cNvPicPr preferRelativeResize="0"/>
          <p:nvPr/>
        </p:nvPicPr>
        <p:blipFill rotWithShape="1">
          <a:blip r:embed="rId3">
            <a:alphaModFix/>
          </a:blip>
          <a:srcRect b="0" l="0" r="0" t="0"/>
          <a:stretch/>
        </p:blipFill>
        <p:spPr>
          <a:xfrm>
            <a:off x="9480363" y="1948721"/>
            <a:ext cx="2725044" cy="3500203"/>
          </a:xfrm>
          <a:prstGeom prst="rect">
            <a:avLst/>
          </a:prstGeom>
          <a:noFill/>
          <a:ln>
            <a:noFill/>
          </a:ln>
        </p:spPr>
      </p:pic>
      <p:sp>
        <p:nvSpPr>
          <p:cNvPr id="541" name="Google Shape;541;p71"/>
          <p:cNvSpPr/>
          <p:nvPr/>
        </p:nvSpPr>
        <p:spPr>
          <a:xfrm>
            <a:off x="10223292" y="290984"/>
            <a:ext cx="1469036" cy="1267993"/>
          </a:xfrm>
          <a:prstGeom prst="wedgeRoundRectCallout">
            <a:avLst>
              <a:gd fmla="val -20833" name="adj1"/>
              <a:gd fmla="val 62500" name="adj2"/>
              <a:gd fmla="val 0" name="adj3"/>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CA" sz="1800">
                <a:solidFill>
                  <a:schemeClr val="dk1"/>
                </a:solidFill>
                <a:latin typeface="Calibri"/>
                <a:ea typeface="Calibri"/>
                <a:cs typeface="Calibri"/>
                <a:sym typeface="Calibri"/>
              </a:rPr>
              <a:t>I am Freud, and I approve this slide.</a:t>
            </a:r>
            <a:endParaRPr b="1"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8"/>
          <p:cNvSpPr txBox="1"/>
          <p:nvPr/>
        </p:nvSpPr>
        <p:spPr>
          <a:xfrm>
            <a:off x="0" y="263526"/>
            <a:ext cx="9144000" cy="650875"/>
          </a:xfrm>
          <a:prstGeom prst="rect">
            <a:avLst/>
          </a:prstGeom>
          <a:solidFill>
            <a:schemeClr val="dk1"/>
          </a:solidFill>
          <a:ln cap="flat" cmpd="sng" w="9525">
            <a:solidFill>
              <a:srgbClr val="8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3600"/>
              <a:buFont typeface="Arial"/>
              <a:buNone/>
            </a:pPr>
            <a:r>
              <a:rPr b="1" i="0" lang="en-CA" sz="3600" u="none" cap="none" strike="noStrike">
                <a:solidFill>
                  <a:schemeClr val="lt1"/>
                </a:solidFill>
                <a:latin typeface="Arial"/>
                <a:ea typeface="Arial"/>
                <a:cs typeface="Arial"/>
                <a:sym typeface="Arial"/>
              </a:rPr>
              <a:t>The key to attaining “flow” is balance.</a:t>
            </a:r>
            <a:endParaRPr/>
          </a:p>
        </p:txBody>
      </p:sp>
      <p:pic>
        <p:nvPicPr>
          <p:cNvPr descr="351519531_d0821bb6cd" id="127" name="Google Shape;127;p18"/>
          <p:cNvPicPr preferRelativeResize="0"/>
          <p:nvPr/>
        </p:nvPicPr>
        <p:blipFill rotWithShape="1">
          <a:blip r:embed="rId3">
            <a:alphaModFix/>
          </a:blip>
          <a:srcRect b="0" l="0" r="0" t="0"/>
          <a:stretch/>
        </p:blipFill>
        <p:spPr>
          <a:xfrm>
            <a:off x="2413685" y="1268628"/>
            <a:ext cx="7801233" cy="5265832"/>
          </a:xfrm>
          <a:prstGeom prst="rect">
            <a:avLst/>
          </a:prstGeom>
          <a:noFill/>
          <a:ln>
            <a:noFill/>
          </a:ln>
        </p:spPr>
      </p:pic>
      <p:sp>
        <p:nvSpPr>
          <p:cNvPr id="128" name="Google Shape;128;p18"/>
          <p:cNvSpPr txBox="1"/>
          <p:nvPr/>
        </p:nvSpPr>
        <p:spPr>
          <a:xfrm>
            <a:off x="210065" y="1268628"/>
            <a:ext cx="1676400" cy="283527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Arial"/>
              <a:buNone/>
            </a:pPr>
            <a:r>
              <a:rPr b="1" i="0" lang="en-CA" sz="2000" u="none" cap="none" strike="noStrike">
                <a:solidFill>
                  <a:schemeClr val="lt1"/>
                </a:solidFill>
                <a:latin typeface="Arial"/>
                <a:ea typeface="Arial"/>
                <a:cs typeface="Arial"/>
                <a:sym typeface="Arial"/>
              </a:rPr>
              <a:t>The problem: </a:t>
            </a:r>
            <a:r>
              <a:rPr b="1" i="0" lang="en-CA" sz="2000" u="none" cap="none" strike="noStrike">
                <a:solidFill>
                  <a:srgbClr val="FF9933"/>
                </a:solidFill>
                <a:latin typeface="Arial"/>
                <a:ea typeface="Arial"/>
                <a:cs typeface="Arial"/>
                <a:sym typeface="Arial"/>
              </a:rPr>
              <a:t>Flow</a:t>
            </a:r>
            <a:r>
              <a:rPr b="1" i="0" lang="en-CA" sz="2000" u="none" cap="none" strike="noStrike">
                <a:solidFill>
                  <a:schemeClr val="lt1"/>
                </a:solidFill>
                <a:latin typeface="Arial"/>
                <a:ea typeface="Arial"/>
                <a:cs typeface="Arial"/>
                <a:sym typeface="Arial"/>
              </a:rPr>
              <a:t> is too general a theory. Why do people </a:t>
            </a:r>
            <a:r>
              <a:rPr b="1" i="1" lang="en-CA" sz="2000" u="none" cap="none" strike="noStrike">
                <a:solidFill>
                  <a:schemeClr val="lt1"/>
                </a:solidFill>
                <a:latin typeface="Arial"/>
                <a:ea typeface="Arial"/>
                <a:cs typeface="Arial"/>
                <a:sym typeface="Arial"/>
              </a:rPr>
              <a:t>specifically </a:t>
            </a:r>
            <a:r>
              <a:rPr b="1" i="0" lang="en-CA" sz="2000" u="none" cap="none" strike="noStrike">
                <a:solidFill>
                  <a:schemeClr val="lt1"/>
                </a:solidFill>
                <a:latin typeface="Arial"/>
                <a:ea typeface="Arial"/>
                <a:cs typeface="Arial"/>
                <a:sym typeface="Arial"/>
              </a:rPr>
              <a:t>play video games?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2"/>
          <p:cNvSpPr txBox="1"/>
          <p:nvPr>
            <p:ph idx="1" type="body"/>
          </p:nvPr>
        </p:nvSpPr>
        <p:spPr>
          <a:xfrm>
            <a:off x="453081" y="1394255"/>
            <a:ext cx="6170141" cy="5261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Designed by behaviorist B.F. Skinner in the 50s</a:t>
            </a:r>
            <a:endParaRPr/>
          </a:p>
          <a:p>
            <a:pPr indent="-228600" lvl="0" marL="228600" rtl="0" algn="l">
              <a:lnSpc>
                <a:spcPct val="90000"/>
              </a:lnSpc>
              <a:spcBef>
                <a:spcPts val="1000"/>
              </a:spcBef>
              <a:spcAft>
                <a:spcPts val="0"/>
              </a:spcAft>
              <a:buClr>
                <a:srgbClr val="C00000"/>
              </a:buClr>
              <a:buSzPts val="3200"/>
              <a:buChar char="•"/>
            </a:pPr>
            <a:r>
              <a:rPr b="1" lang="en-CA" sz="3200">
                <a:solidFill>
                  <a:srgbClr val="C00000"/>
                </a:solidFill>
              </a:rPr>
              <a:t>Reinforcing behaviour with positive (rewards) and negative (punishment) stimuli </a:t>
            </a:r>
            <a:endParaRPr/>
          </a:p>
          <a:p>
            <a:pPr indent="-228600" lvl="0" marL="228600" rtl="0" algn="l">
              <a:lnSpc>
                <a:spcPct val="90000"/>
              </a:lnSpc>
              <a:spcBef>
                <a:spcPts val="1000"/>
              </a:spcBef>
              <a:spcAft>
                <a:spcPts val="0"/>
              </a:spcAft>
              <a:buClr>
                <a:schemeClr val="dk1"/>
              </a:buClr>
              <a:buSzPts val="3200"/>
              <a:buChar char="•"/>
            </a:pPr>
            <a:r>
              <a:rPr lang="en-CA" sz="3200"/>
              <a:t>Proven through use of ‘Skinner Box’:   lab rats rewarded with food for pressing the correct coloured button when lit/ punished by shocking when pressing the wrong button.</a:t>
            </a:r>
            <a:endParaRPr/>
          </a:p>
          <a:p>
            <a:pPr indent="-25400" lvl="0" marL="228600" rtl="0" algn="l">
              <a:lnSpc>
                <a:spcPct val="90000"/>
              </a:lnSpc>
              <a:spcBef>
                <a:spcPts val="1000"/>
              </a:spcBef>
              <a:spcAft>
                <a:spcPts val="0"/>
              </a:spcAft>
              <a:buClr>
                <a:schemeClr val="dk1"/>
              </a:buClr>
              <a:buSzPts val="3200"/>
              <a:buNone/>
            </a:pPr>
            <a:r>
              <a:t/>
            </a:r>
            <a:endParaRPr sz="3200"/>
          </a:p>
        </p:txBody>
      </p:sp>
      <p:sp>
        <p:nvSpPr>
          <p:cNvPr id="547" name="Google Shape;547;p72"/>
          <p:cNvSpPr txBox="1"/>
          <p:nvPr/>
        </p:nvSpPr>
        <p:spPr>
          <a:xfrm>
            <a:off x="0" y="290985"/>
            <a:ext cx="6460761" cy="89323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5400"/>
              <a:buFont typeface="Calibri"/>
              <a:buNone/>
            </a:pPr>
            <a:r>
              <a:rPr b="1" lang="en-CA" sz="5400">
                <a:solidFill>
                  <a:schemeClr val="lt1"/>
                </a:solidFill>
                <a:latin typeface="Calibri"/>
                <a:ea typeface="Calibri"/>
                <a:cs typeface="Calibri"/>
                <a:sym typeface="Calibri"/>
              </a:rPr>
              <a:t>Operant Conditioning</a:t>
            </a:r>
            <a:endParaRPr/>
          </a:p>
        </p:txBody>
      </p:sp>
      <p:pic>
        <p:nvPicPr>
          <p:cNvPr id="548" name="Google Shape;548;p72"/>
          <p:cNvPicPr preferRelativeResize="0"/>
          <p:nvPr/>
        </p:nvPicPr>
        <p:blipFill rotWithShape="1">
          <a:blip r:embed="rId3">
            <a:alphaModFix/>
          </a:blip>
          <a:srcRect b="0" l="0" r="0" t="0"/>
          <a:stretch/>
        </p:blipFill>
        <p:spPr>
          <a:xfrm>
            <a:off x="7208108" y="0"/>
            <a:ext cx="4810125" cy="4848225"/>
          </a:xfrm>
          <a:prstGeom prst="rect">
            <a:avLst/>
          </a:prstGeom>
          <a:noFill/>
          <a:ln>
            <a:noFill/>
          </a:ln>
        </p:spPr>
      </p:pic>
      <p:sp>
        <p:nvSpPr>
          <p:cNvPr id="549" name="Google Shape;549;p72"/>
          <p:cNvSpPr txBox="1"/>
          <p:nvPr/>
        </p:nvSpPr>
        <p:spPr>
          <a:xfrm>
            <a:off x="6779741" y="4992130"/>
            <a:ext cx="5041557" cy="1477328"/>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a:solidFill>
                  <a:schemeClr val="dk1"/>
                </a:solidFill>
                <a:latin typeface="Calibri"/>
                <a:ea typeface="Calibri"/>
                <a:cs typeface="Calibri"/>
                <a:sym typeface="Calibri"/>
              </a:rPr>
              <a:t>Negative Reinforcement and Punishment are NOT the same thing: NR is the removal of unfavourable circumstances; punishment is action taken (ie: spanking, prison, fines, etc). Punishment is often seen as the weakest way to change behaviour.  </a:t>
            </a:r>
            <a:endParaRPr sz="18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3"/>
          <p:cNvSpPr txBox="1"/>
          <p:nvPr>
            <p:ph idx="1" type="body"/>
          </p:nvPr>
        </p:nvSpPr>
        <p:spPr>
          <a:xfrm>
            <a:off x="453082" y="1394255"/>
            <a:ext cx="6442394" cy="526137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C00000"/>
              </a:buClr>
              <a:buSzPts val="3200"/>
              <a:buChar char="•"/>
            </a:pPr>
            <a:r>
              <a:rPr b="1" lang="en-CA" sz="3200">
                <a:solidFill>
                  <a:srgbClr val="C00000"/>
                </a:solidFill>
              </a:rPr>
              <a:t>Variable Ratio Response: </a:t>
            </a:r>
            <a:r>
              <a:rPr lang="en-CA" sz="3200"/>
              <a:t>Rewards are dispensed but their intervals vary—highly addictive</a:t>
            </a:r>
            <a:endParaRPr/>
          </a:p>
          <a:p>
            <a:pPr indent="-228600" lvl="1" marL="685800" rtl="0" algn="l">
              <a:lnSpc>
                <a:spcPct val="90000"/>
              </a:lnSpc>
              <a:spcBef>
                <a:spcPts val="500"/>
              </a:spcBef>
              <a:spcAft>
                <a:spcPts val="0"/>
              </a:spcAft>
              <a:buClr>
                <a:schemeClr val="dk1"/>
              </a:buClr>
              <a:buSzPts val="2400"/>
              <a:buChar char="•"/>
            </a:pPr>
            <a:r>
              <a:rPr lang="en-CA"/>
              <a:t>ie: rare item/weapon drops </a:t>
            </a:r>
            <a:endParaRPr/>
          </a:p>
          <a:p>
            <a:pPr indent="-228600" lvl="0" marL="228600" rtl="0" algn="l">
              <a:lnSpc>
                <a:spcPct val="90000"/>
              </a:lnSpc>
              <a:spcBef>
                <a:spcPts val="1000"/>
              </a:spcBef>
              <a:spcAft>
                <a:spcPts val="0"/>
              </a:spcAft>
              <a:buClr>
                <a:srgbClr val="C00000"/>
              </a:buClr>
              <a:buSzPts val="3200"/>
              <a:buChar char="•"/>
            </a:pPr>
            <a:r>
              <a:rPr b="1" lang="en-CA" sz="3200">
                <a:solidFill>
                  <a:srgbClr val="C00000"/>
                </a:solidFill>
              </a:rPr>
              <a:t>Fixed Ratio Response: </a:t>
            </a:r>
            <a:r>
              <a:rPr lang="en-CA" sz="3200"/>
              <a:t>a continuous stream/or set stream of smaller rewards—conditioning. </a:t>
            </a:r>
            <a:endParaRPr/>
          </a:p>
          <a:p>
            <a:pPr indent="-228600" lvl="0" marL="228600" rtl="0" algn="l">
              <a:lnSpc>
                <a:spcPct val="90000"/>
              </a:lnSpc>
              <a:spcBef>
                <a:spcPts val="1000"/>
              </a:spcBef>
              <a:spcAft>
                <a:spcPts val="0"/>
              </a:spcAft>
              <a:buClr>
                <a:schemeClr val="dk1"/>
              </a:buClr>
              <a:buSzPts val="3200"/>
              <a:buChar char="•"/>
            </a:pPr>
            <a:r>
              <a:rPr lang="en-CA" sz="3200"/>
              <a:t>Small gold and crafting supplies keep you clicking on boxes/barrels, but the promise of rare items keeps you playing.</a:t>
            </a:r>
            <a:endParaRPr/>
          </a:p>
        </p:txBody>
      </p:sp>
      <p:sp>
        <p:nvSpPr>
          <p:cNvPr id="555" name="Google Shape;555;p73"/>
          <p:cNvSpPr txBox="1"/>
          <p:nvPr/>
        </p:nvSpPr>
        <p:spPr>
          <a:xfrm>
            <a:off x="0" y="290984"/>
            <a:ext cx="6895475" cy="968189"/>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Consider Reward Frequency</a:t>
            </a:r>
            <a:endParaRPr/>
          </a:p>
        </p:txBody>
      </p:sp>
      <p:pic>
        <p:nvPicPr>
          <p:cNvPr id="556" name="Google Shape;556;p73"/>
          <p:cNvPicPr preferRelativeResize="0"/>
          <p:nvPr/>
        </p:nvPicPr>
        <p:blipFill rotWithShape="1">
          <a:blip r:embed="rId3">
            <a:alphaModFix/>
          </a:blip>
          <a:srcRect b="0" l="24731" r="0" t="0"/>
          <a:stretch/>
        </p:blipFill>
        <p:spPr>
          <a:xfrm>
            <a:off x="7336568" y="290984"/>
            <a:ext cx="4464907" cy="3336721"/>
          </a:xfrm>
          <a:prstGeom prst="rect">
            <a:avLst/>
          </a:prstGeom>
          <a:noFill/>
          <a:ln cap="flat" cmpd="sng" w="28575">
            <a:solidFill>
              <a:schemeClr val="dk1"/>
            </a:solidFill>
            <a:prstDash val="solid"/>
            <a:round/>
            <a:headEnd len="sm" w="sm" type="none"/>
            <a:tailEnd len="sm" w="sm" type="none"/>
          </a:ln>
        </p:spPr>
      </p:pic>
      <p:pic>
        <p:nvPicPr>
          <p:cNvPr id="557" name="Google Shape;557;p73"/>
          <p:cNvPicPr preferRelativeResize="0"/>
          <p:nvPr/>
        </p:nvPicPr>
        <p:blipFill rotWithShape="1">
          <a:blip r:embed="rId4">
            <a:alphaModFix/>
          </a:blip>
          <a:srcRect b="0" l="0" r="0" t="0"/>
          <a:stretch/>
        </p:blipFill>
        <p:spPr>
          <a:xfrm>
            <a:off x="7598245" y="4124196"/>
            <a:ext cx="3941552" cy="2217780"/>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4"/>
          <p:cNvSpPr txBox="1"/>
          <p:nvPr>
            <p:ph idx="1" type="body"/>
          </p:nvPr>
        </p:nvSpPr>
        <p:spPr>
          <a:xfrm>
            <a:off x="485964" y="1484856"/>
            <a:ext cx="7084541" cy="4994709"/>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rgbClr val="C00000"/>
              </a:buClr>
              <a:buSzPts val="3600"/>
              <a:buChar char="•"/>
            </a:pPr>
            <a:r>
              <a:rPr b="1" lang="en-CA" sz="3600">
                <a:solidFill>
                  <a:srgbClr val="C00000"/>
                </a:solidFill>
              </a:rPr>
              <a:t>A conditioned involuntary reflex through association.  </a:t>
            </a:r>
            <a:endParaRPr/>
          </a:p>
          <a:p>
            <a:pPr indent="-228600" lvl="0" marL="228600" rtl="0" algn="l">
              <a:lnSpc>
                <a:spcPct val="90000"/>
              </a:lnSpc>
              <a:spcBef>
                <a:spcPts val="1000"/>
              </a:spcBef>
              <a:spcAft>
                <a:spcPts val="0"/>
              </a:spcAft>
              <a:buClr>
                <a:schemeClr val="dk1"/>
              </a:buClr>
              <a:buSzPts val="3600"/>
              <a:buChar char="•"/>
            </a:pPr>
            <a:r>
              <a:rPr b="1" lang="en-CA" sz="3600"/>
              <a:t>Pavlov’s Dog: </a:t>
            </a:r>
            <a:r>
              <a:rPr lang="en-CA" sz="3600"/>
              <a:t>dog salivates when it gets food. Buzzer sounds too. Eventually dog salivates at </a:t>
            </a:r>
            <a:r>
              <a:rPr i="1" lang="en-CA" sz="3600"/>
              <a:t>only</a:t>
            </a:r>
            <a:r>
              <a:rPr lang="en-CA" sz="3600"/>
              <a:t> the sound of the buzzer. </a:t>
            </a:r>
            <a:endParaRPr/>
          </a:p>
          <a:p>
            <a:pPr indent="-228600" lvl="0" marL="228600" rtl="0" algn="l">
              <a:lnSpc>
                <a:spcPct val="90000"/>
              </a:lnSpc>
              <a:spcBef>
                <a:spcPts val="1000"/>
              </a:spcBef>
              <a:spcAft>
                <a:spcPts val="0"/>
              </a:spcAft>
              <a:buClr>
                <a:schemeClr val="dk1"/>
              </a:buClr>
              <a:buSzPts val="3600"/>
              <a:buChar char="•"/>
            </a:pPr>
            <a:r>
              <a:rPr lang="en-CA" sz="3600"/>
              <a:t>Applied to casinos regarding slot machines: people feel excitement just from the lights and sounds, even when not playing. </a:t>
            </a:r>
            <a:endParaRPr/>
          </a:p>
        </p:txBody>
      </p:sp>
      <p:sp>
        <p:nvSpPr>
          <p:cNvPr id="563" name="Google Shape;563;p74"/>
          <p:cNvSpPr txBox="1"/>
          <p:nvPr/>
        </p:nvSpPr>
        <p:spPr>
          <a:xfrm>
            <a:off x="0" y="201874"/>
            <a:ext cx="7076303" cy="101315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5400"/>
              <a:buFont typeface="Calibri"/>
              <a:buNone/>
            </a:pPr>
            <a:r>
              <a:rPr b="1" lang="en-CA" sz="5400">
                <a:solidFill>
                  <a:schemeClr val="lt1"/>
                </a:solidFill>
                <a:latin typeface="Calibri"/>
                <a:ea typeface="Calibri"/>
                <a:cs typeface="Calibri"/>
                <a:sym typeface="Calibri"/>
              </a:rPr>
              <a:t>Classic Conditioning</a:t>
            </a:r>
            <a:endParaRPr/>
          </a:p>
        </p:txBody>
      </p:sp>
      <p:pic>
        <p:nvPicPr>
          <p:cNvPr id="564" name="Google Shape;564;p74"/>
          <p:cNvPicPr preferRelativeResize="0"/>
          <p:nvPr/>
        </p:nvPicPr>
        <p:blipFill rotWithShape="1">
          <a:blip r:embed="rId3">
            <a:alphaModFix/>
          </a:blip>
          <a:srcRect b="0" l="21410" r="13123" t="0"/>
          <a:stretch/>
        </p:blipFill>
        <p:spPr>
          <a:xfrm>
            <a:off x="7437373" y="2203554"/>
            <a:ext cx="3001182" cy="4584376"/>
          </a:xfrm>
          <a:prstGeom prst="rect">
            <a:avLst/>
          </a:prstGeom>
          <a:noFill/>
          <a:ln>
            <a:noFill/>
          </a:ln>
        </p:spPr>
      </p:pic>
      <p:pic>
        <p:nvPicPr>
          <p:cNvPr id="565" name="Google Shape;565;p74"/>
          <p:cNvPicPr preferRelativeResize="0"/>
          <p:nvPr/>
        </p:nvPicPr>
        <p:blipFill rotWithShape="1">
          <a:blip r:embed="rId4">
            <a:alphaModFix/>
          </a:blip>
          <a:srcRect b="0" l="0" r="0" t="0"/>
          <a:stretch/>
        </p:blipFill>
        <p:spPr>
          <a:xfrm>
            <a:off x="10118360" y="708453"/>
            <a:ext cx="1784903" cy="2514482"/>
          </a:xfrm>
          <a:prstGeom prst="rect">
            <a:avLst/>
          </a:prstGeom>
          <a:noFill/>
          <a:ln cap="flat" cmpd="sng" w="28575">
            <a:solidFill>
              <a:schemeClr val="dk1"/>
            </a:solidFill>
            <a:prstDash val="solid"/>
            <a:round/>
            <a:headEnd len="sm" w="sm" type="none"/>
            <a:tailEnd len="sm" w="sm" type="none"/>
          </a:ln>
        </p:spPr>
      </p:pic>
      <p:sp>
        <p:nvSpPr>
          <p:cNvPr id="566" name="Google Shape;566;p74"/>
          <p:cNvSpPr/>
          <p:nvPr/>
        </p:nvSpPr>
        <p:spPr>
          <a:xfrm>
            <a:off x="7585023" y="349520"/>
            <a:ext cx="2338466" cy="1135336"/>
          </a:xfrm>
          <a:prstGeom prst="wedgeRoundRectCallout">
            <a:avLst>
              <a:gd fmla="val 63141" name="adj1"/>
              <a:gd fmla="val 86266" name="adj2"/>
              <a:gd fmla="val 16667" name="adj3"/>
            </a:avLst>
          </a:prstGeom>
          <a:solidFill>
            <a:srgbClr val="BBD6EE"/>
          </a:solid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CA" sz="1800">
                <a:solidFill>
                  <a:srgbClr val="000000"/>
                </a:solidFill>
                <a:latin typeface="Calibri"/>
                <a:ea typeface="Calibri"/>
                <a:cs typeface="Calibri"/>
                <a:sym typeface="Calibri"/>
              </a:rPr>
              <a:t>I am Pavlov. You are my dog. Say ‘woof!’</a:t>
            </a:r>
            <a:endParaRPr b="1" sz="1800">
              <a:solidFill>
                <a:srgbClr val="000000"/>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5"/>
          <p:cNvSpPr txBox="1"/>
          <p:nvPr>
            <p:ph idx="1" type="body"/>
          </p:nvPr>
        </p:nvSpPr>
        <p:spPr>
          <a:xfrm>
            <a:off x="523407" y="1663841"/>
            <a:ext cx="8050967"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800"/>
              <a:buChar char="•"/>
            </a:pPr>
            <a:r>
              <a:rPr b="1" lang="en-CA">
                <a:solidFill>
                  <a:srgbClr val="C00000"/>
                </a:solidFill>
              </a:rPr>
              <a:t>OPERANT CONDITIONING: </a:t>
            </a:r>
            <a:r>
              <a:rPr lang="en-CA"/>
              <a:t>the psychology of the Loot Box is undeniable:  expectations, or conditioning.</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CLASSIC CONDITIONING: </a:t>
            </a:r>
            <a:r>
              <a:rPr lang="en-CA"/>
              <a:t>Sounds and lights associated with their appearance. </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VARIABLE RATIO RESPONSE: </a:t>
            </a:r>
            <a:r>
              <a:rPr lang="en-CA"/>
              <a:t>Randomized      rewards and the hope of the rare item. </a:t>
            </a:r>
            <a:endParaRPr/>
          </a:p>
          <a:p>
            <a:pPr indent="-228600" lvl="0" marL="228600" rtl="0" algn="l">
              <a:lnSpc>
                <a:spcPct val="90000"/>
              </a:lnSpc>
              <a:spcBef>
                <a:spcPts val="1000"/>
              </a:spcBef>
              <a:spcAft>
                <a:spcPts val="0"/>
              </a:spcAft>
              <a:buClr>
                <a:schemeClr val="dk1"/>
              </a:buClr>
              <a:buSzPts val="2800"/>
              <a:buChar char="•"/>
            </a:pPr>
            <a:r>
              <a:rPr lang="en-CA"/>
              <a:t>Put these all together </a:t>
            </a:r>
            <a:r>
              <a:rPr b="1" i="1" lang="en-CA"/>
              <a:t>and</a:t>
            </a:r>
            <a:r>
              <a:rPr lang="en-CA"/>
              <a:t> </a:t>
            </a:r>
            <a:r>
              <a:rPr b="1" lang="en-CA">
                <a:solidFill>
                  <a:srgbClr val="C00000"/>
                </a:solidFill>
              </a:rPr>
              <a:t>give players the            option to </a:t>
            </a:r>
            <a:r>
              <a:rPr b="1" i="1" lang="en-CA">
                <a:solidFill>
                  <a:srgbClr val="C00000"/>
                </a:solidFill>
              </a:rPr>
              <a:t>pay for them</a:t>
            </a:r>
            <a:r>
              <a:rPr b="1" lang="en-CA">
                <a:solidFill>
                  <a:srgbClr val="C00000"/>
                </a:solidFill>
              </a:rPr>
              <a:t> </a:t>
            </a:r>
            <a:r>
              <a:rPr lang="en-CA"/>
              <a:t>and you basically have             video games as legalized gambling.</a:t>
            </a:r>
            <a:endParaRPr/>
          </a:p>
        </p:txBody>
      </p:sp>
      <p:sp>
        <p:nvSpPr>
          <p:cNvPr id="572" name="Google Shape;572;p75"/>
          <p:cNvSpPr txBox="1"/>
          <p:nvPr/>
        </p:nvSpPr>
        <p:spPr>
          <a:xfrm>
            <a:off x="-3" y="246015"/>
            <a:ext cx="8574377" cy="116306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800"/>
              <a:buFont typeface="Calibri"/>
              <a:buNone/>
            </a:pPr>
            <a:r>
              <a:rPr b="1" lang="en-CA" sz="4800">
                <a:solidFill>
                  <a:schemeClr val="lt1"/>
                </a:solidFill>
                <a:latin typeface="Calibri"/>
                <a:ea typeface="Calibri"/>
                <a:cs typeface="Calibri"/>
                <a:sym typeface="Calibri"/>
              </a:rPr>
              <a:t>The Video Game </a:t>
            </a:r>
            <a:r>
              <a:rPr b="1" i="1" lang="en-CA" sz="4800">
                <a:solidFill>
                  <a:srgbClr val="F7CAAC"/>
                </a:solidFill>
                <a:latin typeface="Calibri"/>
                <a:ea typeface="Calibri"/>
                <a:cs typeface="Calibri"/>
                <a:sym typeface="Calibri"/>
              </a:rPr>
              <a:t>AS</a:t>
            </a:r>
            <a:r>
              <a:rPr b="1" lang="en-CA" sz="4800">
                <a:solidFill>
                  <a:schemeClr val="lt1"/>
                </a:solidFill>
                <a:latin typeface="Calibri"/>
                <a:ea typeface="Calibri"/>
                <a:cs typeface="Calibri"/>
                <a:sym typeface="Calibri"/>
              </a:rPr>
              <a:t> Slot Machine</a:t>
            </a:r>
            <a:endParaRPr/>
          </a:p>
        </p:txBody>
      </p:sp>
      <p:pic>
        <p:nvPicPr>
          <p:cNvPr descr="A loot box." id="573" name="Google Shape;573;p75"/>
          <p:cNvPicPr preferRelativeResize="0"/>
          <p:nvPr/>
        </p:nvPicPr>
        <p:blipFill rotWithShape="1">
          <a:blip r:embed="rId3">
            <a:alphaModFix/>
          </a:blip>
          <a:srcRect b="0" l="0" r="0" t="0"/>
          <a:stretch/>
        </p:blipFill>
        <p:spPr>
          <a:xfrm>
            <a:off x="8912405" y="467781"/>
            <a:ext cx="2857500" cy="2857500"/>
          </a:xfrm>
          <a:prstGeom prst="rect">
            <a:avLst/>
          </a:prstGeom>
          <a:noFill/>
          <a:ln cap="flat" cmpd="sng" w="38100">
            <a:solidFill>
              <a:schemeClr val="dk1"/>
            </a:solidFill>
            <a:prstDash val="solid"/>
            <a:round/>
            <a:headEnd len="sm" w="sm" type="none"/>
            <a:tailEnd len="sm" w="sm" type="none"/>
          </a:ln>
        </p:spPr>
      </p:pic>
      <p:pic>
        <p:nvPicPr>
          <p:cNvPr id="574" name="Google Shape;574;p75"/>
          <p:cNvPicPr preferRelativeResize="0"/>
          <p:nvPr/>
        </p:nvPicPr>
        <p:blipFill rotWithShape="1">
          <a:blip r:embed="rId4">
            <a:alphaModFix/>
          </a:blip>
          <a:srcRect b="0" l="0" r="22913" t="0"/>
          <a:stretch/>
        </p:blipFill>
        <p:spPr>
          <a:xfrm>
            <a:off x="8003516" y="3624445"/>
            <a:ext cx="3990775" cy="2912076"/>
          </a:xfrm>
          <a:prstGeom prst="rect">
            <a:avLst/>
          </a:prstGeom>
          <a:noFill/>
          <a:ln cap="flat" cmpd="sng" w="38100">
            <a:solidFill>
              <a:schemeClr val="dk1"/>
            </a:solidFill>
            <a:prstDash val="solid"/>
            <a:round/>
            <a:headEnd len="sm" w="sm" type="none"/>
            <a:tailEnd len="sm" w="sm" type="none"/>
          </a:ln>
        </p:spPr>
      </p:pic>
      <p:sp>
        <p:nvSpPr>
          <p:cNvPr id="575" name="Google Shape;575;p75"/>
          <p:cNvSpPr txBox="1"/>
          <p:nvPr/>
        </p:nvSpPr>
        <p:spPr>
          <a:xfrm>
            <a:off x="2627583" y="6115651"/>
            <a:ext cx="526060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5"/>
              </a:rPr>
              <a:t>The Skinner Box - How Games Condition People to Play More - Extra Credits - YouTube</a:t>
            </a:r>
            <a:endParaRPr sz="1800">
              <a:solidFill>
                <a:schemeClr val="dk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81" name="Google Shape;581;p76"/>
          <p:cNvPicPr preferRelativeResize="0"/>
          <p:nvPr/>
        </p:nvPicPr>
        <p:blipFill rotWithShape="1">
          <a:blip r:embed="rId3">
            <a:alphaModFix/>
          </a:blip>
          <a:srcRect b="0" l="35568" r="639" t="0"/>
          <a:stretch/>
        </p:blipFill>
        <p:spPr>
          <a:xfrm>
            <a:off x="0" y="0"/>
            <a:ext cx="6845644" cy="6858000"/>
          </a:xfrm>
          <a:prstGeom prst="rect">
            <a:avLst/>
          </a:prstGeom>
          <a:noFill/>
          <a:ln>
            <a:noFill/>
          </a:ln>
        </p:spPr>
      </p:pic>
      <p:pic>
        <p:nvPicPr>
          <p:cNvPr id="582" name="Google Shape;582;p76"/>
          <p:cNvPicPr preferRelativeResize="0"/>
          <p:nvPr/>
        </p:nvPicPr>
        <p:blipFill rotWithShape="1">
          <a:blip r:embed="rId4">
            <a:alphaModFix/>
          </a:blip>
          <a:srcRect b="70769" l="0" r="0" t="0"/>
          <a:stretch/>
        </p:blipFill>
        <p:spPr>
          <a:xfrm>
            <a:off x="6944497" y="5554808"/>
            <a:ext cx="5247503" cy="1244310"/>
          </a:xfrm>
          <a:prstGeom prst="rect">
            <a:avLst/>
          </a:prstGeom>
          <a:noFill/>
          <a:ln>
            <a:noFill/>
          </a:ln>
        </p:spPr>
      </p:pic>
      <p:sp>
        <p:nvSpPr>
          <p:cNvPr id="583" name="Google Shape;583;p76"/>
          <p:cNvSpPr txBox="1"/>
          <p:nvPr/>
        </p:nvSpPr>
        <p:spPr>
          <a:xfrm>
            <a:off x="7049272" y="10297"/>
            <a:ext cx="5142728" cy="368231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Calibri"/>
              <a:buNone/>
            </a:pPr>
            <a:r>
              <a:rPr b="1" lang="en-CA" sz="2400">
                <a:solidFill>
                  <a:schemeClr val="lt1"/>
                </a:solidFill>
                <a:latin typeface="Calibri"/>
                <a:ea typeface="Calibri"/>
                <a:cs typeface="Calibri"/>
                <a:sym typeface="Calibri"/>
              </a:rPr>
              <a:t>Once upon a time WoW dominated the conversation about gaming addiction; however, with pay-to-win and pay-to-loot systems (combined with MOBA competition), the topic has very much gone mainstream. </a:t>
            </a:r>
            <a:r>
              <a:rPr b="1" lang="en-CA" sz="2400">
                <a:solidFill>
                  <a:srgbClr val="FFC000"/>
                </a:solidFill>
                <a:latin typeface="Calibri"/>
                <a:ea typeface="Calibri"/>
                <a:cs typeface="Calibri"/>
                <a:sym typeface="Calibri"/>
              </a:rPr>
              <a:t>And the bigger issue is whether the loot is merely cosmetic or gives players a competitive edge. </a:t>
            </a:r>
            <a:r>
              <a:rPr b="1" lang="en-CA" sz="2400">
                <a:solidFill>
                  <a:schemeClr val="lt1"/>
                </a:solidFill>
                <a:latin typeface="Calibri"/>
                <a:ea typeface="Calibri"/>
                <a:cs typeface="Calibri"/>
                <a:sym typeface="Calibri"/>
              </a:rPr>
              <a:t>Anyway, do some research, and know when you’re being manipulated! </a:t>
            </a:r>
            <a:endParaRPr b="1" sz="2400">
              <a:solidFill>
                <a:schemeClr val="lt1"/>
              </a:solidFill>
              <a:latin typeface="Calibri"/>
              <a:ea typeface="Calibri"/>
              <a:cs typeface="Calibri"/>
              <a:sym typeface="Calibri"/>
            </a:endParaRPr>
          </a:p>
        </p:txBody>
      </p:sp>
      <p:pic>
        <p:nvPicPr>
          <p:cNvPr id="584" name="Google Shape;584;p76"/>
          <p:cNvPicPr preferRelativeResize="0"/>
          <p:nvPr/>
        </p:nvPicPr>
        <p:blipFill rotWithShape="1">
          <a:blip r:embed="rId5">
            <a:alphaModFix/>
          </a:blip>
          <a:srcRect b="0" l="0" r="0" t="0"/>
          <a:stretch/>
        </p:blipFill>
        <p:spPr>
          <a:xfrm>
            <a:off x="7088917" y="3731741"/>
            <a:ext cx="5103083" cy="159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7"/>
          <p:cNvSpPr txBox="1"/>
          <p:nvPr>
            <p:ph idx="1" type="body"/>
          </p:nvPr>
        </p:nvSpPr>
        <p:spPr>
          <a:xfrm>
            <a:off x="685800" y="1525588"/>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Consider the whole insidious nature of “achievement culture” in gaming: they rely on </a:t>
            </a:r>
            <a:r>
              <a:rPr b="1" lang="en-CA" sz="3200">
                <a:solidFill>
                  <a:srgbClr val="C00000"/>
                </a:solidFill>
              </a:rPr>
              <a:t>operant conditioning </a:t>
            </a:r>
            <a:r>
              <a:rPr lang="en-CA" sz="3200"/>
              <a:t>(rewards for behavior) mixed with </a:t>
            </a:r>
            <a:r>
              <a:rPr b="1" lang="en-CA" sz="3200">
                <a:solidFill>
                  <a:srgbClr val="C00000"/>
                </a:solidFill>
              </a:rPr>
              <a:t>variable ratio response. </a:t>
            </a:r>
            <a:endParaRPr/>
          </a:p>
          <a:p>
            <a:pPr indent="-228600" lvl="0" marL="228600" rtl="0" algn="l">
              <a:lnSpc>
                <a:spcPct val="90000"/>
              </a:lnSpc>
              <a:spcBef>
                <a:spcPts val="1000"/>
              </a:spcBef>
              <a:spcAft>
                <a:spcPts val="0"/>
              </a:spcAft>
              <a:buClr>
                <a:schemeClr val="dk1"/>
              </a:buClr>
              <a:buSzPts val="3200"/>
              <a:buChar char="•"/>
            </a:pPr>
            <a:r>
              <a:rPr lang="en-CA" sz="3200"/>
              <a:t>Achievements are meta-goals defined outside of a game's main goal, but do they make a game more fun?</a:t>
            </a:r>
            <a:endParaRPr/>
          </a:p>
          <a:p>
            <a:pPr indent="-228600" lvl="0" marL="228600" rtl="0" algn="l">
              <a:lnSpc>
                <a:spcPct val="90000"/>
              </a:lnSpc>
              <a:spcBef>
                <a:spcPts val="1000"/>
              </a:spcBef>
              <a:spcAft>
                <a:spcPts val="0"/>
              </a:spcAft>
              <a:buClr>
                <a:schemeClr val="dk1"/>
              </a:buClr>
              <a:buSzPts val="3200"/>
              <a:buChar char="•"/>
            </a:pPr>
            <a:r>
              <a:rPr lang="en-CA" sz="3200"/>
              <a:t>Intrinsic Motivation: feeling of accomplishment </a:t>
            </a:r>
            <a:endParaRPr/>
          </a:p>
          <a:p>
            <a:pPr indent="-228600" lvl="0" marL="228600" rtl="0" algn="l">
              <a:lnSpc>
                <a:spcPct val="90000"/>
              </a:lnSpc>
              <a:spcBef>
                <a:spcPts val="1000"/>
              </a:spcBef>
              <a:spcAft>
                <a:spcPts val="0"/>
              </a:spcAft>
              <a:buClr>
                <a:schemeClr val="dk1"/>
              </a:buClr>
              <a:buSzPts val="3200"/>
              <a:buChar char="•"/>
            </a:pPr>
            <a:r>
              <a:rPr lang="en-CA" sz="3200"/>
              <a:t>Extrinsic: Recognition? Fame? Gamerscore? </a:t>
            </a:r>
            <a:endParaRPr/>
          </a:p>
        </p:txBody>
      </p:sp>
      <p:sp>
        <p:nvSpPr>
          <p:cNvPr descr="Achievement" id="590" name="Google Shape;590;p7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t/>
            </a:r>
            <a:endParaRPr b="0" sz="1800">
              <a:solidFill>
                <a:schemeClr val="dk1"/>
              </a:solidFill>
              <a:latin typeface="Arial"/>
              <a:ea typeface="Arial"/>
              <a:cs typeface="Arial"/>
              <a:sym typeface="Arial"/>
            </a:endParaRPr>
          </a:p>
        </p:txBody>
      </p:sp>
      <p:sp>
        <p:nvSpPr>
          <p:cNvPr descr="Achievement" id="591" name="Google Shape;591;p7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t/>
            </a:r>
            <a:endParaRPr b="0" sz="1800">
              <a:solidFill>
                <a:schemeClr val="dk1"/>
              </a:solidFill>
              <a:latin typeface="Arial"/>
              <a:ea typeface="Arial"/>
              <a:cs typeface="Arial"/>
              <a:sym typeface="Arial"/>
            </a:endParaRPr>
          </a:p>
        </p:txBody>
      </p:sp>
      <p:sp>
        <p:nvSpPr>
          <p:cNvPr descr="Achievement" id="592" name="Google Shape;592;p77"/>
          <p:cNvSpPr/>
          <p:nvPr/>
        </p:nvSpPr>
        <p:spPr>
          <a:xfrm>
            <a:off x="1679575" y="460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t/>
            </a:r>
            <a:endParaRPr b="0" sz="1800">
              <a:solidFill>
                <a:schemeClr val="dk1"/>
              </a:solidFill>
              <a:latin typeface="Arial"/>
              <a:ea typeface="Arial"/>
              <a:cs typeface="Arial"/>
              <a:sym typeface="Arial"/>
            </a:endParaRPr>
          </a:p>
        </p:txBody>
      </p:sp>
      <p:sp>
        <p:nvSpPr>
          <p:cNvPr descr="Achievement" id="593" name="Google Shape;593;p7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1"/>
              </a:buClr>
              <a:buSzPts val="1800"/>
              <a:buFont typeface="Arial"/>
              <a:buNone/>
            </a:pPr>
            <a:r>
              <a:t/>
            </a:r>
            <a:endParaRPr b="0" sz="1800">
              <a:solidFill>
                <a:schemeClr val="dk1"/>
              </a:solidFill>
              <a:latin typeface="Arial"/>
              <a:ea typeface="Arial"/>
              <a:cs typeface="Arial"/>
              <a:sym typeface="Arial"/>
            </a:endParaRPr>
          </a:p>
        </p:txBody>
      </p:sp>
      <p:pic>
        <p:nvPicPr>
          <p:cNvPr descr="Achievement" id="594" name="Google Shape;594;p77"/>
          <p:cNvPicPr preferRelativeResize="0"/>
          <p:nvPr/>
        </p:nvPicPr>
        <p:blipFill rotWithShape="1">
          <a:blip r:embed="rId3">
            <a:alphaModFix/>
          </a:blip>
          <a:srcRect b="8441" l="0" r="0" t="0"/>
          <a:stretch/>
        </p:blipFill>
        <p:spPr>
          <a:xfrm>
            <a:off x="3009900" y="5767389"/>
            <a:ext cx="5867400" cy="981075"/>
          </a:xfrm>
          <a:prstGeom prst="rect">
            <a:avLst/>
          </a:prstGeom>
          <a:noFill/>
          <a:ln>
            <a:noFill/>
          </a:ln>
        </p:spPr>
      </p:pic>
      <p:sp>
        <p:nvSpPr>
          <p:cNvPr id="595" name="Google Shape;595;p77"/>
          <p:cNvSpPr txBox="1"/>
          <p:nvPr/>
        </p:nvSpPr>
        <p:spPr>
          <a:xfrm>
            <a:off x="-1" y="290984"/>
            <a:ext cx="9263921" cy="96818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Calibri"/>
              <a:buNone/>
            </a:pPr>
            <a:r>
              <a:rPr b="1" lang="en-CA" sz="4000">
                <a:solidFill>
                  <a:schemeClr val="lt1"/>
                </a:solidFill>
                <a:latin typeface="Calibri"/>
                <a:ea typeface="Calibri"/>
                <a:cs typeface="Calibri"/>
                <a:sym typeface="Calibri"/>
              </a:rPr>
              <a:t>Achievements (XBOX Live) &amp; Trophies (PSN)</a:t>
            </a:r>
            <a:endParaRPr b="1" sz="4000">
              <a:solidFill>
                <a:schemeClr val="lt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78"/>
          <p:cNvPicPr preferRelativeResize="0"/>
          <p:nvPr/>
        </p:nvPicPr>
        <p:blipFill rotWithShape="1">
          <a:blip r:embed="rId3">
            <a:alphaModFix/>
          </a:blip>
          <a:srcRect b="0" l="0" r="0" t="0"/>
          <a:stretch/>
        </p:blipFill>
        <p:spPr>
          <a:xfrm>
            <a:off x="5713666" y="1918740"/>
            <a:ext cx="6638363" cy="4939259"/>
          </a:xfrm>
          <a:prstGeom prst="rect">
            <a:avLst/>
          </a:prstGeom>
          <a:noFill/>
          <a:ln>
            <a:noFill/>
          </a:ln>
        </p:spPr>
      </p:pic>
      <p:sp>
        <p:nvSpPr>
          <p:cNvPr id="601" name="Google Shape;601;p78"/>
          <p:cNvSpPr txBox="1"/>
          <p:nvPr>
            <p:ph idx="1" type="body"/>
          </p:nvPr>
        </p:nvSpPr>
        <p:spPr>
          <a:xfrm>
            <a:off x="568377" y="1465860"/>
            <a:ext cx="10515600" cy="5084842"/>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3200"/>
              <a:buChar char="•"/>
            </a:pPr>
            <a:r>
              <a:rPr lang="en-CA" sz="3200"/>
              <a:t>Theory needs is a theory in psychology proposed by Abraham Maslow in his paper “A Theory of                     Human Motivation.”</a:t>
            </a:r>
            <a:endParaRPr/>
          </a:p>
          <a:p>
            <a:pPr indent="-228600" lvl="0" marL="228600" rtl="0" algn="l">
              <a:lnSpc>
                <a:spcPct val="90000"/>
              </a:lnSpc>
              <a:spcBef>
                <a:spcPts val="1000"/>
              </a:spcBef>
              <a:spcAft>
                <a:spcPts val="0"/>
              </a:spcAft>
              <a:buClr>
                <a:schemeClr val="dk1"/>
              </a:buClr>
              <a:buSzPts val="3200"/>
              <a:buChar char="•"/>
            </a:pPr>
            <a:r>
              <a:rPr lang="en-CA" sz="3200"/>
              <a:t>Consider how video games uniquely fulfil                                the last three tiers: </a:t>
            </a:r>
            <a:endParaRPr/>
          </a:p>
          <a:p>
            <a:pPr indent="-228600" lvl="1" marL="685800" rtl="0" algn="l">
              <a:lnSpc>
                <a:spcPct val="90000"/>
              </a:lnSpc>
              <a:spcBef>
                <a:spcPts val="500"/>
              </a:spcBef>
              <a:spcAft>
                <a:spcPts val="0"/>
              </a:spcAft>
              <a:buClr>
                <a:srgbClr val="C00000"/>
              </a:buClr>
              <a:buSzPts val="2800"/>
              <a:buChar char="•"/>
            </a:pPr>
            <a:r>
              <a:rPr b="1" lang="en-CA" sz="2800">
                <a:solidFill>
                  <a:srgbClr val="C00000"/>
                </a:solidFill>
              </a:rPr>
              <a:t>Belonging: </a:t>
            </a:r>
            <a:r>
              <a:rPr lang="en-CA" sz="2800"/>
              <a:t>Guild or Team</a:t>
            </a:r>
            <a:endParaRPr/>
          </a:p>
          <a:p>
            <a:pPr indent="-228600" lvl="1" marL="685800" rtl="0" algn="l">
              <a:lnSpc>
                <a:spcPct val="90000"/>
              </a:lnSpc>
              <a:spcBef>
                <a:spcPts val="500"/>
              </a:spcBef>
              <a:spcAft>
                <a:spcPts val="0"/>
              </a:spcAft>
              <a:buClr>
                <a:srgbClr val="C00000"/>
              </a:buClr>
              <a:buSzPts val="2800"/>
              <a:buChar char="•"/>
            </a:pPr>
            <a:r>
              <a:rPr b="1" lang="en-CA" sz="2800">
                <a:solidFill>
                  <a:srgbClr val="C00000"/>
                </a:solidFill>
              </a:rPr>
              <a:t>Esteem: </a:t>
            </a:r>
            <a:r>
              <a:rPr lang="en-CA" sz="2800"/>
              <a:t>Valued for skills or items</a:t>
            </a:r>
            <a:endParaRPr/>
          </a:p>
          <a:p>
            <a:pPr indent="-228600" lvl="1" marL="685800" rtl="0" algn="l">
              <a:lnSpc>
                <a:spcPct val="90000"/>
              </a:lnSpc>
              <a:spcBef>
                <a:spcPts val="500"/>
              </a:spcBef>
              <a:spcAft>
                <a:spcPts val="0"/>
              </a:spcAft>
              <a:buClr>
                <a:srgbClr val="C00000"/>
              </a:buClr>
              <a:buSzPts val="2800"/>
              <a:buChar char="•"/>
            </a:pPr>
            <a:r>
              <a:rPr b="1" lang="en-CA" sz="2800">
                <a:solidFill>
                  <a:srgbClr val="C00000"/>
                </a:solidFill>
              </a:rPr>
              <a:t>Actualization: </a:t>
            </a:r>
            <a:r>
              <a:rPr lang="en-CA" sz="2800"/>
              <a:t>Creativity or a sense of                                       accomplishment </a:t>
            </a:r>
            <a:endParaRPr/>
          </a:p>
          <a:p>
            <a:pPr indent="-228600" lvl="0" marL="228600" rtl="0" algn="l">
              <a:lnSpc>
                <a:spcPct val="90000"/>
              </a:lnSpc>
              <a:spcBef>
                <a:spcPts val="1000"/>
              </a:spcBef>
              <a:spcAft>
                <a:spcPts val="0"/>
              </a:spcAft>
              <a:buClr>
                <a:srgbClr val="0C0C0C"/>
              </a:buClr>
              <a:buSzPts val="3200"/>
              <a:buChar char="•"/>
            </a:pPr>
            <a:r>
              <a:rPr b="1" lang="en-CA" sz="3200">
                <a:solidFill>
                  <a:srgbClr val="0C0C0C"/>
                </a:solidFill>
              </a:rPr>
              <a:t>People who feel fulfilled and                                                       valued in their real lives are less                                                 likely to seek virtual acclaim.   </a:t>
            </a:r>
            <a:endParaRPr b="1">
              <a:solidFill>
                <a:srgbClr val="0C0C0C"/>
              </a:solidFill>
            </a:endParaRPr>
          </a:p>
        </p:txBody>
      </p:sp>
      <p:sp>
        <p:nvSpPr>
          <p:cNvPr id="602" name="Google Shape;602;p78"/>
          <p:cNvSpPr txBox="1"/>
          <p:nvPr/>
        </p:nvSpPr>
        <p:spPr>
          <a:xfrm>
            <a:off x="0" y="320964"/>
            <a:ext cx="9263921" cy="96818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Calibri"/>
              <a:buNone/>
            </a:pPr>
            <a:r>
              <a:rPr b="1" lang="en-CA" sz="4000">
                <a:solidFill>
                  <a:schemeClr val="lt1"/>
                </a:solidFill>
                <a:latin typeface="Calibri"/>
                <a:ea typeface="Calibri"/>
                <a:cs typeface="Calibri"/>
                <a:sym typeface="Calibri"/>
              </a:rPr>
              <a:t>Maslow’s Hierarchy of Needs (1943)</a:t>
            </a:r>
            <a:endParaRPr b="1" sz="4000">
              <a:solidFill>
                <a:schemeClr val="lt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9"/>
          <p:cNvSpPr txBox="1"/>
          <p:nvPr>
            <p:ph idx="1" type="body"/>
          </p:nvPr>
        </p:nvSpPr>
        <p:spPr>
          <a:xfrm>
            <a:off x="483973" y="1253331"/>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A HUGE explanation why some people are drawn to video games to begin with… and then become addicted:</a:t>
            </a:r>
            <a:endParaRPr/>
          </a:p>
        </p:txBody>
      </p:sp>
      <p:pic>
        <p:nvPicPr>
          <p:cNvPr id="608" name="Google Shape;608;p79"/>
          <p:cNvPicPr preferRelativeResize="0"/>
          <p:nvPr/>
        </p:nvPicPr>
        <p:blipFill rotWithShape="1">
          <a:blip r:embed="rId3">
            <a:alphaModFix/>
          </a:blip>
          <a:srcRect b="0" l="0" r="0" t="0"/>
          <a:stretch/>
        </p:blipFill>
        <p:spPr>
          <a:xfrm>
            <a:off x="281116" y="5094802"/>
            <a:ext cx="8763000" cy="1524000"/>
          </a:xfrm>
          <a:prstGeom prst="rect">
            <a:avLst/>
          </a:prstGeom>
          <a:noFill/>
          <a:ln>
            <a:noFill/>
          </a:ln>
        </p:spPr>
      </p:pic>
      <p:sp>
        <p:nvSpPr>
          <p:cNvPr id="609" name="Google Shape;609;p79"/>
          <p:cNvSpPr txBox="1"/>
          <p:nvPr/>
        </p:nvSpPr>
        <p:spPr>
          <a:xfrm>
            <a:off x="0" y="290985"/>
            <a:ext cx="7076303" cy="656366"/>
          </a:xfrm>
          <a:prstGeom prst="rect">
            <a:avLst/>
          </a:prstGeom>
          <a:solidFill>
            <a:schemeClr val="dk1"/>
          </a:solid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Negative Reinforcement</a:t>
            </a:r>
            <a:endParaRPr/>
          </a:p>
        </p:txBody>
      </p:sp>
      <p:pic>
        <p:nvPicPr>
          <p:cNvPr id="610" name="Google Shape;610;p79"/>
          <p:cNvPicPr preferRelativeResize="0"/>
          <p:nvPr/>
        </p:nvPicPr>
        <p:blipFill rotWithShape="1">
          <a:blip r:embed="rId4">
            <a:alphaModFix/>
          </a:blip>
          <a:srcRect b="0" l="0" r="0" t="0"/>
          <a:stretch/>
        </p:blipFill>
        <p:spPr>
          <a:xfrm>
            <a:off x="2344180" y="2267464"/>
            <a:ext cx="8515350" cy="2514600"/>
          </a:xfrm>
          <a:prstGeom prst="rect">
            <a:avLst/>
          </a:prstGeom>
          <a:noFill/>
          <a:ln>
            <a:noFill/>
          </a:ln>
        </p:spPr>
      </p:pic>
      <p:sp>
        <p:nvSpPr>
          <p:cNvPr id="611" name="Google Shape;611;p79"/>
          <p:cNvSpPr txBox="1"/>
          <p:nvPr/>
        </p:nvSpPr>
        <p:spPr>
          <a:xfrm>
            <a:off x="9572368" y="5253972"/>
            <a:ext cx="217478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5"/>
              </a:rPr>
              <a:t>How Video Game Addiction Can Destroy Your Life | VICE | United States</a:t>
            </a:r>
            <a:endParaRPr sz="18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0"/>
          <p:cNvSpPr txBox="1"/>
          <p:nvPr/>
        </p:nvSpPr>
        <p:spPr>
          <a:xfrm>
            <a:off x="0" y="323937"/>
            <a:ext cx="9300521" cy="796409"/>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More heartbreaking tales from WoW Addicts</a:t>
            </a:r>
            <a:endParaRPr/>
          </a:p>
        </p:txBody>
      </p:sp>
      <p:pic>
        <p:nvPicPr>
          <p:cNvPr id="617" name="Google Shape;617;p80"/>
          <p:cNvPicPr preferRelativeResize="0"/>
          <p:nvPr/>
        </p:nvPicPr>
        <p:blipFill rotWithShape="1">
          <a:blip r:embed="rId3">
            <a:alphaModFix/>
          </a:blip>
          <a:srcRect b="0" l="0" r="0" t="0"/>
          <a:stretch/>
        </p:blipFill>
        <p:spPr>
          <a:xfrm>
            <a:off x="71051" y="1272617"/>
            <a:ext cx="6629400" cy="3933825"/>
          </a:xfrm>
          <a:prstGeom prst="rect">
            <a:avLst/>
          </a:prstGeom>
          <a:noFill/>
          <a:ln>
            <a:noFill/>
          </a:ln>
        </p:spPr>
      </p:pic>
      <p:pic>
        <p:nvPicPr>
          <p:cNvPr id="618" name="Google Shape;618;p80"/>
          <p:cNvPicPr preferRelativeResize="0"/>
          <p:nvPr/>
        </p:nvPicPr>
        <p:blipFill rotWithShape="1">
          <a:blip r:embed="rId4">
            <a:alphaModFix/>
          </a:blip>
          <a:srcRect b="0" l="0" r="0" t="0"/>
          <a:stretch/>
        </p:blipFill>
        <p:spPr>
          <a:xfrm>
            <a:off x="5111322" y="4497473"/>
            <a:ext cx="6648450" cy="2047875"/>
          </a:xfrm>
          <a:prstGeom prst="rect">
            <a:avLst/>
          </a:prstGeom>
          <a:noFill/>
          <a:ln>
            <a:noFill/>
          </a:ln>
        </p:spPr>
      </p:pic>
      <p:pic>
        <p:nvPicPr>
          <p:cNvPr id="619" name="Google Shape;619;p80"/>
          <p:cNvPicPr preferRelativeResize="0"/>
          <p:nvPr/>
        </p:nvPicPr>
        <p:blipFill rotWithShape="1">
          <a:blip r:embed="rId5">
            <a:alphaModFix/>
          </a:blip>
          <a:srcRect b="0" l="0" r="0" t="0"/>
          <a:stretch/>
        </p:blipFill>
        <p:spPr>
          <a:xfrm>
            <a:off x="6323313" y="2907677"/>
            <a:ext cx="5813597" cy="1118565"/>
          </a:xfrm>
          <a:prstGeom prst="rect">
            <a:avLst/>
          </a:prstGeom>
          <a:noFill/>
          <a:ln cap="flat" cmpd="sng" w="9525">
            <a:solidFill>
              <a:schemeClr val="dk1"/>
            </a:solidFill>
            <a:prstDash val="solid"/>
            <a:round/>
            <a:headEnd len="sm" w="sm" type="none"/>
            <a:tailEnd len="sm" w="sm" type="none"/>
          </a:ln>
        </p:spPr>
      </p:pic>
      <p:pic>
        <p:nvPicPr>
          <p:cNvPr id="620" name="Google Shape;620;p80"/>
          <p:cNvPicPr preferRelativeResize="0"/>
          <p:nvPr/>
        </p:nvPicPr>
        <p:blipFill rotWithShape="1">
          <a:blip r:embed="rId6">
            <a:alphaModFix/>
          </a:blip>
          <a:srcRect b="13552" l="0" r="0" t="0"/>
          <a:stretch/>
        </p:blipFill>
        <p:spPr>
          <a:xfrm>
            <a:off x="148282" y="5717059"/>
            <a:ext cx="4466886" cy="617704"/>
          </a:xfrm>
          <a:prstGeom prst="rect">
            <a:avLst/>
          </a:prstGeom>
          <a:noFill/>
          <a:ln>
            <a:noFill/>
          </a:ln>
        </p:spPr>
      </p:pic>
      <p:sp>
        <p:nvSpPr>
          <p:cNvPr id="621" name="Google Shape;621;p80"/>
          <p:cNvSpPr txBox="1"/>
          <p:nvPr/>
        </p:nvSpPr>
        <p:spPr>
          <a:xfrm>
            <a:off x="6936259" y="1400432"/>
            <a:ext cx="4959179" cy="1323439"/>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2000">
                <a:solidFill>
                  <a:schemeClr val="dk1"/>
                </a:solidFill>
                <a:latin typeface="Calibri"/>
                <a:ea typeface="Calibri"/>
                <a:cs typeface="Calibri"/>
                <a:sym typeface="Calibri"/>
              </a:rPr>
              <a:t>Is Blizzard to Blame? Wow’s most addicting features: goal-oriented play, social pressure to continue, invented identity, and constant updates. </a:t>
            </a:r>
            <a:endParaRPr sz="2000">
              <a:solidFill>
                <a:schemeClr val="dk1"/>
              </a:solidFill>
              <a:latin typeface="Calibri"/>
              <a:ea typeface="Calibri"/>
              <a:cs typeface="Calibri"/>
              <a:sym typeface="Calibri"/>
            </a:endParaRPr>
          </a:p>
        </p:txBody>
      </p:sp>
      <p:sp>
        <p:nvSpPr>
          <p:cNvPr id="622" name="Google Shape;622;p80"/>
          <p:cNvSpPr txBox="1"/>
          <p:nvPr/>
        </p:nvSpPr>
        <p:spPr>
          <a:xfrm>
            <a:off x="5593492" y="6334763"/>
            <a:ext cx="49509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7"/>
              </a:rPr>
              <a:t>Why is World of Warcraft So Addictive? - YouTube</a:t>
            </a:r>
            <a:endParaRPr sz="18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1"/>
          <p:cNvSpPr txBox="1"/>
          <p:nvPr>
            <p:ph idx="1" type="body"/>
          </p:nvPr>
        </p:nvSpPr>
        <p:spPr>
          <a:xfrm>
            <a:off x="391169" y="1570252"/>
            <a:ext cx="4741004" cy="472345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CA"/>
              <a:t>Highly successful and infamous “social gaming” company. </a:t>
            </a:r>
            <a:endParaRPr/>
          </a:p>
          <a:p>
            <a:pPr indent="-228600" lvl="0" marL="228600" rtl="0" algn="l">
              <a:lnSpc>
                <a:spcPct val="90000"/>
              </a:lnSpc>
              <a:spcBef>
                <a:spcPts val="1000"/>
              </a:spcBef>
              <a:spcAft>
                <a:spcPts val="0"/>
              </a:spcAft>
              <a:buClr>
                <a:schemeClr val="dk1"/>
              </a:buClr>
              <a:buSzPts val="2800"/>
              <a:buChar char="•"/>
            </a:pPr>
            <a:r>
              <a:rPr lang="en-CA"/>
              <a:t>Famous for Farmville, Chefville, Cityville and a bunch of other “villes”</a:t>
            </a:r>
            <a:endParaRPr/>
          </a:p>
          <a:p>
            <a:pPr indent="-228600" lvl="0" marL="228600" rtl="0" algn="l">
              <a:lnSpc>
                <a:spcPct val="90000"/>
              </a:lnSpc>
              <a:spcBef>
                <a:spcPts val="1000"/>
              </a:spcBef>
              <a:spcAft>
                <a:spcPts val="0"/>
              </a:spcAft>
              <a:buClr>
                <a:schemeClr val="dk1"/>
              </a:buClr>
              <a:buSzPts val="2800"/>
              <a:buChar char="•"/>
            </a:pPr>
            <a:r>
              <a:rPr lang="en-CA"/>
              <a:t>Criticized for making repetitive games that exploit players</a:t>
            </a:r>
            <a:endParaRPr/>
          </a:p>
          <a:p>
            <a:pPr indent="-228600" lvl="0" marL="228600" rtl="0" algn="l">
              <a:lnSpc>
                <a:spcPct val="90000"/>
              </a:lnSpc>
              <a:spcBef>
                <a:spcPts val="1000"/>
              </a:spcBef>
              <a:spcAft>
                <a:spcPts val="0"/>
              </a:spcAft>
              <a:buClr>
                <a:schemeClr val="dk1"/>
              </a:buClr>
              <a:buSzPts val="2800"/>
              <a:buChar char="•"/>
            </a:pPr>
            <a:r>
              <a:rPr lang="en-CA"/>
              <a:t>Business model seems to be declining, but still made 690 million in 2014. </a:t>
            </a:r>
            <a:endParaRPr/>
          </a:p>
        </p:txBody>
      </p:sp>
      <p:sp>
        <p:nvSpPr>
          <p:cNvPr id="628" name="Google Shape;628;p81"/>
          <p:cNvSpPr txBox="1"/>
          <p:nvPr/>
        </p:nvSpPr>
        <p:spPr>
          <a:xfrm>
            <a:off x="0" y="323937"/>
            <a:ext cx="5132173" cy="796409"/>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Zynga</a:t>
            </a:r>
            <a:endParaRPr/>
          </a:p>
        </p:txBody>
      </p:sp>
      <p:pic>
        <p:nvPicPr>
          <p:cNvPr id="629" name="Google Shape;629;p81"/>
          <p:cNvPicPr preferRelativeResize="0"/>
          <p:nvPr/>
        </p:nvPicPr>
        <p:blipFill rotWithShape="1">
          <a:blip r:embed="rId3">
            <a:alphaModFix/>
          </a:blip>
          <a:srcRect b="0" l="0" r="0" t="0"/>
          <a:stretch/>
        </p:blipFill>
        <p:spPr>
          <a:xfrm>
            <a:off x="5693785" y="117988"/>
            <a:ext cx="6191250" cy="6638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descr="JaneMcGonigal_credit_Bart_Nagel" id="133" name="Google Shape;133;p19"/>
          <p:cNvPicPr preferRelativeResize="0"/>
          <p:nvPr/>
        </p:nvPicPr>
        <p:blipFill rotWithShape="1">
          <a:blip r:embed="rId3">
            <a:alphaModFix/>
          </a:blip>
          <a:srcRect b="0" l="0" r="0" t="0"/>
          <a:stretch/>
        </p:blipFill>
        <p:spPr>
          <a:xfrm>
            <a:off x="2187146" y="4155178"/>
            <a:ext cx="4501978" cy="2529828"/>
          </a:xfrm>
          <a:prstGeom prst="rect">
            <a:avLst/>
          </a:prstGeom>
          <a:noFill/>
          <a:ln cap="flat" cmpd="sng" w="28575">
            <a:solidFill>
              <a:srgbClr val="000000"/>
            </a:solidFill>
            <a:prstDash val="solid"/>
            <a:miter lim="800000"/>
            <a:headEnd len="sm" w="sm" type="none"/>
            <a:tailEnd len="sm" w="sm" type="none"/>
          </a:ln>
        </p:spPr>
      </p:pic>
      <p:sp>
        <p:nvSpPr>
          <p:cNvPr id="134" name="Google Shape;134;p19"/>
          <p:cNvSpPr txBox="1"/>
          <p:nvPr>
            <p:ph idx="1" type="body"/>
          </p:nvPr>
        </p:nvSpPr>
        <p:spPr>
          <a:xfrm>
            <a:off x="453082" y="1179452"/>
            <a:ext cx="6755026" cy="277471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Games provide what reality cannot:</a:t>
            </a:r>
            <a:endParaRPr/>
          </a:p>
          <a:p>
            <a:pPr indent="-228600" lvl="1" marL="685800" rtl="0" algn="l">
              <a:lnSpc>
                <a:spcPct val="90000"/>
              </a:lnSpc>
              <a:spcBef>
                <a:spcPts val="500"/>
              </a:spcBef>
              <a:spcAft>
                <a:spcPts val="0"/>
              </a:spcAft>
              <a:buClr>
                <a:schemeClr val="dk1"/>
              </a:buClr>
              <a:buSzPts val="2800"/>
              <a:buChar char="•"/>
            </a:pPr>
            <a:r>
              <a:rPr lang="en-CA" sz="2800"/>
              <a:t>Satisfying work</a:t>
            </a:r>
            <a:endParaRPr/>
          </a:p>
          <a:p>
            <a:pPr indent="-228600" lvl="1" marL="685800" rtl="0" algn="l">
              <a:lnSpc>
                <a:spcPct val="90000"/>
              </a:lnSpc>
              <a:spcBef>
                <a:spcPts val="500"/>
              </a:spcBef>
              <a:spcAft>
                <a:spcPts val="0"/>
              </a:spcAft>
              <a:buClr>
                <a:schemeClr val="dk1"/>
              </a:buClr>
              <a:buSzPts val="2800"/>
              <a:buChar char="•"/>
            </a:pPr>
            <a:r>
              <a:rPr lang="en-CA" sz="2800"/>
              <a:t>The hope of being successful</a:t>
            </a:r>
            <a:endParaRPr/>
          </a:p>
          <a:p>
            <a:pPr indent="-228600" lvl="1" marL="685800" rtl="0" algn="l">
              <a:lnSpc>
                <a:spcPct val="90000"/>
              </a:lnSpc>
              <a:spcBef>
                <a:spcPts val="500"/>
              </a:spcBef>
              <a:spcAft>
                <a:spcPts val="0"/>
              </a:spcAft>
              <a:buClr>
                <a:schemeClr val="dk1"/>
              </a:buClr>
              <a:buSzPts val="2800"/>
              <a:buChar char="•"/>
            </a:pPr>
            <a:r>
              <a:rPr lang="en-CA" sz="2800"/>
              <a:t>Social connection</a:t>
            </a:r>
            <a:endParaRPr/>
          </a:p>
          <a:p>
            <a:pPr indent="-228600" lvl="1" marL="685800" rtl="0" algn="l">
              <a:lnSpc>
                <a:spcPct val="90000"/>
              </a:lnSpc>
              <a:spcBef>
                <a:spcPts val="500"/>
              </a:spcBef>
              <a:spcAft>
                <a:spcPts val="0"/>
              </a:spcAft>
              <a:buClr>
                <a:schemeClr val="dk1"/>
              </a:buClr>
              <a:buSzPts val="2800"/>
              <a:buChar char="•"/>
            </a:pPr>
            <a:r>
              <a:rPr lang="en-CA" sz="2800"/>
              <a:t>Meaning—being part of something larger than ourselves.</a:t>
            </a:r>
            <a:endParaRPr/>
          </a:p>
        </p:txBody>
      </p:sp>
      <p:sp>
        <p:nvSpPr>
          <p:cNvPr id="135" name="Google Shape;135;p19"/>
          <p:cNvSpPr txBox="1"/>
          <p:nvPr/>
        </p:nvSpPr>
        <p:spPr>
          <a:xfrm>
            <a:off x="0" y="288239"/>
            <a:ext cx="4563762" cy="646331"/>
          </a:xfrm>
          <a:prstGeom prst="rect">
            <a:avLst/>
          </a:prstGeom>
          <a:solidFill>
            <a:schemeClr val="dk1"/>
          </a:solidFill>
          <a:ln cap="flat" cmpd="sng" w="9525">
            <a:solidFill>
              <a:srgbClr val="80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3600"/>
              <a:buFont typeface="Arial"/>
              <a:buNone/>
            </a:pPr>
            <a:r>
              <a:rPr b="1" i="0" lang="en-CA" sz="3600" u="none" cap="none" strike="noStrike">
                <a:solidFill>
                  <a:schemeClr val="lt1"/>
                </a:solidFill>
                <a:latin typeface="Arial"/>
                <a:ea typeface="Arial"/>
                <a:cs typeface="Arial"/>
                <a:sym typeface="Arial"/>
              </a:rPr>
              <a:t>Jane McGonigal </a:t>
            </a:r>
            <a:endParaRPr b="1" i="0" sz="3600" u="none" cap="none" strike="noStrike">
              <a:solidFill>
                <a:schemeClr val="lt1"/>
              </a:solidFill>
              <a:latin typeface="Arial"/>
              <a:ea typeface="Arial"/>
              <a:cs typeface="Arial"/>
              <a:sym typeface="Arial"/>
            </a:endParaRPr>
          </a:p>
        </p:txBody>
      </p:sp>
      <p:pic>
        <p:nvPicPr>
          <p:cNvPr id="136" name="Google Shape;136;p19"/>
          <p:cNvPicPr preferRelativeResize="0"/>
          <p:nvPr/>
        </p:nvPicPr>
        <p:blipFill rotWithShape="1">
          <a:blip r:embed="rId4">
            <a:alphaModFix/>
          </a:blip>
          <a:srcRect b="0" l="0" r="0" t="0"/>
          <a:stretch/>
        </p:blipFill>
        <p:spPr>
          <a:xfrm>
            <a:off x="7841418" y="428368"/>
            <a:ext cx="3975235" cy="614130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2"/>
          <p:cNvSpPr txBox="1"/>
          <p:nvPr>
            <p:ph idx="1" type="body"/>
          </p:nvPr>
        </p:nvSpPr>
        <p:spPr>
          <a:xfrm>
            <a:off x="426307" y="1446683"/>
            <a:ext cx="7482017" cy="507768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500"/>
              <a:buChar char="•"/>
            </a:pPr>
            <a:r>
              <a:rPr lang="en-CA" sz="3500"/>
              <a:t>Ian Bogost has four points of criticism:</a:t>
            </a:r>
            <a:endParaRPr/>
          </a:p>
          <a:p>
            <a:pPr indent="-228600" lvl="1" marL="685800" rtl="0" algn="l">
              <a:lnSpc>
                <a:spcPct val="90000"/>
              </a:lnSpc>
              <a:spcBef>
                <a:spcPts val="500"/>
              </a:spcBef>
              <a:spcAft>
                <a:spcPts val="0"/>
              </a:spcAft>
              <a:buClr>
                <a:srgbClr val="C00000"/>
              </a:buClr>
              <a:buSzPts val="2400"/>
              <a:buChar char="•"/>
            </a:pPr>
            <a:r>
              <a:rPr b="1" lang="en-CA">
                <a:solidFill>
                  <a:srgbClr val="C00000"/>
                </a:solidFill>
              </a:rPr>
              <a:t>Enframing: </a:t>
            </a:r>
            <a:r>
              <a:rPr lang="en-CA"/>
              <a:t>In social games, friends aren't really friends; they are mere resources</a:t>
            </a:r>
            <a:endParaRPr/>
          </a:p>
          <a:p>
            <a:pPr indent="-228600" lvl="1" marL="685800" rtl="0" algn="l">
              <a:lnSpc>
                <a:spcPct val="90000"/>
              </a:lnSpc>
              <a:spcBef>
                <a:spcPts val="500"/>
              </a:spcBef>
              <a:spcAft>
                <a:spcPts val="0"/>
              </a:spcAft>
              <a:buClr>
                <a:srgbClr val="C00000"/>
              </a:buClr>
              <a:buSzPts val="2400"/>
              <a:buChar char="•"/>
            </a:pPr>
            <a:r>
              <a:rPr b="1" lang="en-CA">
                <a:solidFill>
                  <a:srgbClr val="C00000"/>
                </a:solidFill>
              </a:rPr>
              <a:t>Compulsion: </a:t>
            </a:r>
            <a:r>
              <a:rPr lang="en-CA"/>
              <a:t>brain hacks that exploit human psychology in order to make money</a:t>
            </a:r>
            <a:endParaRPr/>
          </a:p>
          <a:p>
            <a:pPr indent="-228600" lvl="1" marL="685800" rtl="0" algn="l">
              <a:lnSpc>
                <a:spcPct val="90000"/>
              </a:lnSpc>
              <a:spcBef>
                <a:spcPts val="500"/>
              </a:spcBef>
              <a:spcAft>
                <a:spcPts val="0"/>
              </a:spcAft>
              <a:buClr>
                <a:srgbClr val="C00000"/>
              </a:buClr>
              <a:buSzPts val="2400"/>
              <a:buChar char="•"/>
            </a:pPr>
            <a:r>
              <a:rPr b="1" lang="en-CA">
                <a:solidFill>
                  <a:srgbClr val="C00000"/>
                </a:solidFill>
              </a:rPr>
              <a:t>Optionalism: </a:t>
            </a:r>
            <a:r>
              <a:rPr lang="en-CA"/>
              <a:t>the gameplay in social games is almost entirely optional. The play acts (...) can be skipped [by] spending cash money [...]. Social games are games you don't have to play.</a:t>
            </a:r>
            <a:endParaRPr/>
          </a:p>
          <a:p>
            <a:pPr indent="-228600" lvl="1" marL="685800" rtl="0" algn="l">
              <a:lnSpc>
                <a:spcPct val="90000"/>
              </a:lnSpc>
              <a:spcBef>
                <a:spcPts val="500"/>
              </a:spcBef>
              <a:spcAft>
                <a:spcPts val="0"/>
              </a:spcAft>
              <a:buClr>
                <a:srgbClr val="C00000"/>
              </a:buClr>
              <a:buSzPts val="2400"/>
              <a:buChar char="•"/>
            </a:pPr>
            <a:r>
              <a:rPr b="1" lang="en-CA">
                <a:solidFill>
                  <a:srgbClr val="C00000"/>
                </a:solidFill>
              </a:rPr>
              <a:t>Destroyed Time: </a:t>
            </a:r>
            <a:r>
              <a:rPr lang="en-CA"/>
              <a:t>Social games so covet our time that they abuse us while we are away from them, through obligation, worry, and dread over missed opportunities</a:t>
            </a:r>
            <a:endParaRPr/>
          </a:p>
        </p:txBody>
      </p:sp>
      <p:sp>
        <p:nvSpPr>
          <p:cNvPr id="635" name="Google Shape;635;p82"/>
          <p:cNvSpPr txBox="1"/>
          <p:nvPr/>
        </p:nvSpPr>
        <p:spPr>
          <a:xfrm>
            <a:off x="1" y="323937"/>
            <a:ext cx="7504670" cy="796409"/>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Criticism of “Social Games” Genre</a:t>
            </a:r>
            <a:endParaRPr/>
          </a:p>
        </p:txBody>
      </p:sp>
      <p:pic>
        <p:nvPicPr>
          <p:cNvPr id="636" name="Google Shape;636;p82"/>
          <p:cNvPicPr preferRelativeResize="0"/>
          <p:nvPr/>
        </p:nvPicPr>
        <p:blipFill rotWithShape="1">
          <a:blip r:embed="rId3">
            <a:alphaModFix/>
          </a:blip>
          <a:srcRect b="0" l="3333" r="24774" t="0"/>
          <a:stretch/>
        </p:blipFill>
        <p:spPr>
          <a:xfrm>
            <a:off x="8128088" y="156518"/>
            <a:ext cx="3643783" cy="3301231"/>
          </a:xfrm>
          <a:prstGeom prst="rect">
            <a:avLst/>
          </a:prstGeom>
          <a:noFill/>
          <a:ln cap="flat" cmpd="sng" w="28575">
            <a:solidFill>
              <a:schemeClr val="dk1"/>
            </a:solidFill>
            <a:prstDash val="solid"/>
            <a:round/>
            <a:headEnd len="sm" w="sm" type="none"/>
            <a:tailEnd len="sm" w="sm" type="none"/>
          </a:ln>
        </p:spPr>
      </p:pic>
      <p:pic>
        <p:nvPicPr>
          <p:cNvPr id="637" name="Google Shape;637;p82"/>
          <p:cNvPicPr preferRelativeResize="0"/>
          <p:nvPr/>
        </p:nvPicPr>
        <p:blipFill rotWithShape="1">
          <a:blip r:embed="rId4">
            <a:alphaModFix/>
          </a:blip>
          <a:srcRect b="0" l="0" r="0" t="0"/>
          <a:stretch/>
        </p:blipFill>
        <p:spPr>
          <a:xfrm>
            <a:off x="8677218" y="3723501"/>
            <a:ext cx="2308509" cy="296974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3"/>
          <p:cNvSpPr txBox="1"/>
          <p:nvPr>
            <p:ph idx="1" type="body"/>
          </p:nvPr>
        </p:nvSpPr>
        <p:spPr>
          <a:xfrm>
            <a:off x="271851" y="1397257"/>
            <a:ext cx="8213124" cy="4805834"/>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Genre of “Match 3”: </a:t>
            </a:r>
            <a:endParaRPr/>
          </a:p>
          <a:p>
            <a:pPr indent="-228600" lvl="0" marL="228600" rtl="0" algn="l">
              <a:lnSpc>
                <a:spcPct val="90000"/>
              </a:lnSpc>
              <a:spcBef>
                <a:spcPts val="1000"/>
              </a:spcBef>
              <a:spcAft>
                <a:spcPts val="0"/>
              </a:spcAft>
              <a:buClr>
                <a:schemeClr val="dk1"/>
              </a:buClr>
              <a:buSzPts val="2800"/>
              <a:buChar char="•"/>
            </a:pPr>
            <a:r>
              <a:rPr lang="en-CA"/>
              <a:t>Easy to learn, hard to master: A grid of tiles in various colors and shapes. Players swap those tiles to make matching strips of three (or more) tiles, which then vanish with a “satisfying” whoosh. </a:t>
            </a:r>
            <a:endParaRPr/>
          </a:p>
          <a:p>
            <a:pPr indent="-228600" lvl="1" marL="685800" rtl="0" algn="l">
              <a:lnSpc>
                <a:spcPct val="90000"/>
              </a:lnSpc>
              <a:spcBef>
                <a:spcPts val="500"/>
              </a:spcBef>
              <a:spcAft>
                <a:spcPts val="0"/>
              </a:spcAft>
              <a:buClr>
                <a:srgbClr val="C00000"/>
              </a:buClr>
              <a:buSzPts val="2400"/>
              <a:buChar char="•"/>
            </a:pPr>
            <a:r>
              <a:rPr b="1" lang="en-CA">
                <a:solidFill>
                  <a:srgbClr val="C00000"/>
                </a:solidFill>
              </a:rPr>
              <a:t>Variable Ratio Response: </a:t>
            </a:r>
            <a:r>
              <a:rPr lang="en-CA"/>
              <a:t>unplanned moves that eliminate columns—unexpected rewards. </a:t>
            </a:r>
            <a:endParaRPr/>
          </a:p>
          <a:p>
            <a:pPr indent="-228600" lvl="1" marL="685800" rtl="0" algn="l">
              <a:lnSpc>
                <a:spcPct val="90000"/>
              </a:lnSpc>
              <a:spcBef>
                <a:spcPts val="500"/>
              </a:spcBef>
              <a:spcAft>
                <a:spcPts val="0"/>
              </a:spcAft>
              <a:buClr>
                <a:srgbClr val="C00000"/>
              </a:buClr>
              <a:buSzPts val="2400"/>
              <a:buChar char="•"/>
            </a:pPr>
            <a:r>
              <a:rPr b="1" lang="en-CA">
                <a:solidFill>
                  <a:srgbClr val="C00000"/>
                </a:solidFill>
              </a:rPr>
              <a:t>Negative Reinforcement: </a:t>
            </a:r>
            <a:r>
              <a:rPr lang="en-CA"/>
              <a:t>frustration and release—repeat! </a:t>
            </a:r>
            <a:endParaRPr/>
          </a:p>
          <a:p>
            <a:pPr indent="-228600" lvl="1" marL="685800" rtl="0" algn="l">
              <a:lnSpc>
                <a:spcPct val="90000"/>
              </a:lnSpc>
              <a:spcBef>
                <a:spcPts val="500"/>
              </a:spcBef>
              <a:spcAft>
                <a:spcPts val="0"/>
              </a:spcAft>
              <a:buClr>
                <a:srgbClr val="C00000"/>
              </a:buClr>
              <a:buSzPts val="2400"/>
              <a:buChar char="•"/>
            </a:pPr>
            <a:r>
              <a:rPr b="1" lang="en-CA">
                <a:solidFill>
                  <a:srgbClr val="C00000"/>
                </a:solidFill>
              </a:rPr>
              <a:t>Self-Esteem Boost:  </a:t>
            </a:r>
            <a:r>
              <a:rPr lang="en-CA"/>
              <a:t>You can’t make a move without getting a match and clearing tiles, so every turn delivers a jolt of positive feedback. </a:t>
            </a:r>
            <a:endParaRPr/>
          </a:p>
          <a:p>
            <a:pPr indent="-228600" lvl="1" marL="685800" rtl="0" algn="l">
              <a:lnSpc>
                <a:spcPct val="90000"/>
              </a:lnSpc>
              <a:spcBef>
                <a:spcPts val="500"/>
              </a:spcBef>
              <a:spcAft>
                <a:spcPts val="0"/>
              </a:spcAft>
              <a:buClr>
                <a:srgbClr val="C00000"/>
              </a:buClr>
              <a:buSzPts val="2400"/>
              <a:buChar char="•"/>
            </a:pPr>
            <a:r>
              <a:rPr b="1" lang="en-CA">
                <a:solidFill>
                  <a:srgbClr val="C00000"/>
                </a:solidFill>
              </a:rPr>
              <a:t>Competition: </a:t>
            </a:r>
            <a:r>
              <a:rPr lang="en-CA"/>
              <a:t>FB friends/members can see your progress</a:t>
            </a:r>
            <a:endParaRPr/>
          </a:p>
        </p:txBody>
      </p:sp>
      <p:sp>
        <p:nvSpPr>
          <p:cNvPr id="643" name="Google Shape;643;p83"/>
          <p:cNvSpPr txBox="1"/>
          <p:nvPr/>
        </p:nvSpPr>
        <p:spPr>
          <a:xfrm>
            <a:off x="0" y="228728"/>
            <a:ext cx="7884826" cy="97532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6000"/>
              <a:buFont typeface="Calibri"/>
              <a:buNone/>
            </a:pPr>
            <a:r>
              <a:rPr b="1" i="1" lang="en-CA" sz="6000">
                <a:solidFill>
                  <a:schemeClr val="lt1"/>
                </a:solidFill>
                <a:latin typeface="Calibri"/>
                <a:ea typeface="Calibri"/>
                <a:cs typeface="Calibri"/>
                <a:sym typeface="Calibri"/>
              </a:rPr>
              <a:t>Candy Crush: </a:t>
            </a:r>
            <a:r>
              <a:rPr b="1" lang="en-CA" sz="6000">
                <a:solidFill>
                  <a:schemeClr val="lt1"/>
                </a:solidFill>
                <a:latin typeface="Calibri"/>
                <a:ea typeface="Calibri"/>
                <a:cs typeface="Calibri"/>
                <a:sym typeface="Calibri"/>
              </a:rPr>
              <a:t>An analysis </a:t>
            </a:r>
            <a:endParaRPr/>
          </a:p>
        </p:txBody>
      </p:sp>
      <p:pic>
        <p:nvPicPr>
          <p:cNvPr id="644" name="Google Shape;644;p83"/>
          <p:cNvPicPr preferRelativeResize="0"/>
          <p:nvPr/>
        </p:nvPicPr>
        <p:blipFill rotWithShape="1">
          <a:blip r:embed="rId3">
            <a:alphaModFix/>
          </a:blip>
          <a:srcRect b="0" l="0" r="0" t="0"/>
          <a:stretch/>
        </p:blipFill>
        <p:spPr>
          <a:xfrm>
            <a:off x="8640690" y="568411"/>
            <a:ext cx="3337126" cy="2502844"/>
          </a:xfrm>
          <a:prstGeom prst="rect">
            <a:avLst/>
          </a:prstGeom>
          <a:noFill/>
          <a:ln cap="flat" cmpd="sng" w="28575">
            <a:solidFill>
              <a:schemeClr val="dk1"/>
            </a:solidFill>
            <a:prstDash val="solid"/>
            <a:round/>
            <a:headEnd len="sm" w="sm" type="none"/>
            <a:tailEnd len="sm" w="sm" type="none"/>
          </a:ln>
        </p:spPr>
      </p:pic>
      <p:pic>
        <p:nvPicPr>
          <p:cNvPr id="645" name="Google Shape;645;p83"/>
          <p:cNvPicPr preferRelativeResize="0"/>
          <p:nvPr/>
        </p:nvPicPr>
        <p:blipFill rotWithShape="1">
          <a:blip r:embed="rId4">
            <a:alphaModFix/>
          </a:blip>
          <a:srcRect b="0" l="0" r="0" t="0"/>
          <a:stretch/>
        </p:blipFill>
        <p:spPr>
          <a:xfrm>
            <a:off x="9033303" y="3317789"/>
            <a:ext cx="2573809" cy="3140919"/>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4"/>
          <p:cNvSpPr txBox="1"/>
          <p:nvPr>
            <p:ph idx="1" type="body"/>
          </p:nvPr>
        </p:nvSpPr>
        <p:spPr>
          <a:xfrm>
            <a:off x="592094" y="1407565"/>
            <a:ext cx="6748849"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Interesting film about retro gaming competition.</a:t>
            </a:r>
            <a:endParaRPr/>
          </a:p>
          <a:p>
            <a:pPr indent="-228600" lvl="0" marL="228600" rtl="0" algn="l">
              <a:lnSpc>
                <a:spcPct val="90000"/>
              </a:lnSpc>
              <a:spcBef>
                <a:spcPts val="1000"/>
              </a:spcBef>
              <a:spcAft>
                <a:spcPts val="0"/>
              </a:spcAft>
              <a:buClr>
                <a:schemeClr val="dk1"/>
              </a:buClr>
              <a:buSzPts val="2800"/>
              <a:buChar char="•"/>
            </a:pPr>
            <a:r>
              <a:rPr lang="en-CA"/>
              <a:t>Key line:  It’s not even about Donkey Kong anymore…”</a:t>
            </a:r>
            <a:endParaRPr/>
          </a:p>
        </p:txBody>
      </p:sp>
      <p:sp>
        <p:nvSpPr>
          <p:cNvPr id="651" name="Google Shape;651;p84"/>
          <p:cNvSpPr txBox="1"/>
          <p:nvPr/>
        </p:nvSpPr>
        <p:spPr>
          <a:xfrm>
            <a:off x="0" y="290985"/>
            <a:ext cx="7933038" cy="64812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Calibri"/>
              <a:buNone/>
            </a:pPr>
            <a:r>
              <a:rPr b="1" i="1" lang="en-CA" sz="3200">
                <a:solidFill>
                  <a:schemeClr val="lt1"/>
                </a:solidFill>
                <a:latin typeface="Calibri"/>
                <a:ea typeface="Calibri"/>
                <a:cs typeface="Calibri"/>
                <a:sym typeface="Calibri"/>
              </a:rPr>
              <a:t>The King of Kong: A Fist Full of Quarters </a:t>
            </a:r>
            <a:endParaRPr b="1" i="1" sz="3200">
              <a:solidFill>
                <a:schemeClr val="lt1"/>
              </a:solidFill>
              <a:latin typeface="Calibri"/>
              <a:ea typeface="Calibri"/>
              <a:cs typeface="Calibri"/>
              <a:sym typeface="Calibri"/>
            </a:endParaRPr>
          </a:p>
        </p:txBody>
      </p:sp>
      <p:pic>
        <p:nvPicPr>
          <p:cNvPr id="652" name="Google Shape;652;p84"/>
          <p:cNvPicPr preferRelativeResize="0"/>
          <p:nvPr/>
        </p:nvPicPr>
        <p:blipFill rotWithShape="1">
          <a:blip r:embed="rId3">
            <a:alphaModFix/>
          </a:blip>
          <a:srcRect b="0" l="0" r="0" t="0"/>
          <a:stretch/>
        </p:blipFill>
        <p:spPr>
          <a:xfrm>
            <a:off x="8081319" y="1153296"/>
            <a:ext cx="3630044" cy="5375189"/>
          </a:xfrm>
          <a:prstGeom prst="rect">
            <a:avLst/>
          </a:prstGeom>
          <a:noFill/>
          <a:ln>
            <a:noFill/>
          </a:ln>
        </p:spPr>
      </p:pic>
      <p:sp>
        <p:nvSpPr>
          <p:cNvPr id="653" name="Google Shape;653;p84"/>
          <p:cNvSpPr txBox="1"/>
          <p:nvPr/>
        </p:nvSpPr>
        <p:spPr>
          <a:xfrm>
            <a:off x="2283908" y="5992297"/>
            <a:ext cx="45802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4"/>
              </a:rPr>
              <a:t>The King of Kong: Fistful of Quarters - YouTube</a:t>
            </a:r>
            <a:endParaRPr sz="1800">
              <a:solidFill>
                <a:schemeClr val="dk1"/>
              </a:solidFill>
              <a:latin typeface="Calibri"/>
              <a:ea typeface="Calibri"/>
              <a:cs typeface="Calibri"/>
              <a:sym typeface="Calibri"/>
            </a:endParaRPr>
          </a:p>
        </p:txBody>
      </p:sp>
      <p:pic>
        <p:nvPicPr>
          <p:cNvPr id="654" name="Google Shape;654;p84"/>
          <p:cNvPicPr preferRelativeResize="0"/>
          <p:nvPr/>
        </p:nvPicPr>
        <p:blipFill rotWithShape="1">
          <a:blip r:embed="rId5">
            <a:alphaModFix/>
          </a:blip>
          <a:srcRect b="13796" l="29600" r="0" t="47608"/>
          <a:stretch/>
        </p:blipFill>
        <p:spPr>
          <a:xfrm>
            <a:off x="1632553" y="3400968"/>
            <a:ext cx="4667931" cy="2133083"/>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5"/>
          <p:cNvSpPr txBox="1"/>
          <p:nvPr>
            <p:ph idx="1" type="body"/>
          </p:nvPr>
        </p:nvSpPr>
        <p:spPr>
          <a:xfrm>
            <a:off x="453081" y="1439225"/>
            <a:ext cx="10989276" cy="526191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b="1" lang="en-CA" sz="3200"/>
              <a:t>You can’t “create” intrinsic motivation; you can only create the moments that can inspire it. </a:t>
            </a:r>
            <a:endParaRPr/>
          </a:p>
          <a:p>
            <a:pPr indent="-228600" lvl="0" marL="228600" rtl="0" algn="l">
              <a:lnSpc>
                <a:spcPct val="90000"/>
              </a:lnSpc>
              <a:spcBef>
                <a:spcPts val="1000"/>
              </a:spcBef>
              <a:spcAft>
                <a:spcPts val="0"/>
              </a:spcAft>
              <a:buClr>
                <a:srgbClr val="0070C0"/>
              </a:buClr>
              <a:buSzPct val="100000"/>
              <a:buChar char="•"/>
            </a:pPr>
            <a:r>
              <a:rPr b="1" lang="en-CA" sz="3200">
                <a:solidFill>
                  <a:srgbClr val="0070C0"/>
                </a:solidFill>
              </a:rPr>
              <a:t>Intrinsic Motivation Opportunities: </a:t>
            </a:r>
            <a:endParaRPr/>
          </a:p>
          <a:p>
            <a:pPr indent="-228600" lvl="1" marL="685800" rtl="0" algn="l">
              <a:lnSpc>
                <a:spcPct val="90000"/>
              </a:lnSpc>
              <a:spcBef>
                <a:spcPts val="500"/>
              </a:spcBef>
              <a:spcAft>
                <a:spcPts val="0"/>
              </a:spcAft>
              <a:buClr>
                <a:schemeClr val="dk1"/>
              </a:buClr>
              <a:buSzPct val="100000"/>
              <a:buChar char="•"/>
            </a:pPr>
            <a:r>
              <a:rPr lang="en-CA" sz="3200"/>
              <a:t>The ability to create</a:t>
            </a:r>
            <a:endParaRPr/>
          </a:p>
          <a:p>
            <a:pPr indent="-228600" lvl="1" marL="685800" rtl="0" algn="l">
              <a:lnSpc>
                <a:spcPct val="90000"/>
              </a:lnSpc>
              <a:spcBef>
                <a:spcPts val="500"/>
              </a:spcBef>
              <a:spcAft>
                <a:spcPts val="0"/>
              </a:spcAft>
              <a:buClr>
                <a:schemeClr val="dk1"/>
              </a:buClr>
              <a:buSzPct val="100000"/>
              <a:buChar char="•"/>
            </a:pPr>
            <a:r>
              <a:rPr lang="en-CA" sz="3200"/>
              <a:t>The power of agency, meaningful choice, and accomplishment via “fair” challenge</a:t>
            </a:r>
            <a:endParaRPr/>
          </a:p>
          <a:p>
            <a:pPr indent="-228600" lvl="1" marL="685800" rtl="0" algn="l">
              <a:lnSpc>
                <a:spcPct val="90000"/>
              </a:lnSpc>
              <a:spcBef>
                <a:spcPts val="500"/>
              </a:spcBef>
              <a:spcAft>
                <a:spcPts val="0"/>
              </a:spcAft>
              <a:buClr>
                <a:schemeClr val="dk1"/>
              </a:buClr>
              <a:buSzPct val="100000"/>
              <a:buChar char="•"/>
            </a:pPr>
            <a:r>
              <a:rPr lang="en-CA" sz="3200"/>
              <a:t>The splendor of immersion and exploration via environment and story</a:t>
            </a:r>
            <a:endParaRPr/>
          </a:p>
          <a:p>
            <a:pPr indent="-228600" lvl="0" marL="228600" rtl="0" algn="l">
              <a:lnSpc>
                <a:spcPct val="90000"/>
              </a:lnSpc>
              <a:spcBef>
                <a:spcPts val="1000"/>
              </a:spcBef>
              <a:spcAft>
                <a:spcPts val="0"/>
              </a:spcAft>
              <a:buClr>
                <a:srgbClr val="C00000"/>
              </a:buClr>
              <a:buSzPct val="100000"/>
              <a:buChar char="•"/>
            </a:pPr>
            <a:r>
              <a:rPr b="1" lang="en-CA" sz="3200">
                <a:solidFill>
                  <a:srgbClr val="C00000"/>
                </a:solidFill>
              </a:rPr>
              <a:t>Extrinsic Motivation Exploitation</a:t>
            </a:r>
            <a:endParaRPr/>
          </a:p>
          <a:p>
            <a:pPr indent="-228600" lvl="1" marL="685800" rtl="0" algn="l">
              <a:lnSpc>
                <a:spcPct val="90000"/>
              </a:lnSpc>
              <a:spcBef>
                <a:spcPts val="500"/>
              </a:spcBef>
              <a:spcAft>
                <a:spcPts val="0"/>
              </a:spcAft>
              <a:buClr>
                <a:schemeClr val="dk1"/>
              </a:buClr>
              <a:buSzPct val="100000"/>
              <a:buChar char="•"/>
            </a:pPr>
            <a:r>
              <a:rPr lang="en-CA" sz="3200"/>
              <a:t>Punishing players for not playing</a:t>
            </a:r>
            <a:endParaRPr/>
          </a:p>
          <a:p>
            <a:pPr indent="-228600" lvl="1" marL="685800" rtl="0" algn="l">
              <a:lnSpc>
                <a:spcPct val="90000"/>
              </a:lnSpc>
              <a:spcBef>
                <a:spcPts val="500"/>
              </a:spcBef>
              <a:spcAft>
                <a:spcPts val="0"/>
              </a:spcAft>
              <a:buClr>
                <a:schemeClr val="dk1"/>
              </a:buClr>
              <a:buSzPct val="100000"/>
              <a:buChar char="•"/>
            </a:pPr>
            <a:r>
              <a:rPr lang="en-CA" sz="3200"/>
              <a:t>Public shaming and public praise</a:t>
            </a:r>
            <a:endParaRPr/>
          </a:p>
          <a:p>
            <a:pPr indent="-228600" lvl="1" marL="685800" rtl="0" algn="l">
              <a:lnSpc>
                <a:spcPct val="90000"/>
              </a:lnSpc>
              <a:spcBef>
                <a:spcPts val="500"/>
              </a:spcBef>
              <a:spcAft>
                <a:spcPts val="0"/>
              </a:spcAft>
              <a:buClr>
                <a:schemeClr val="dk1"/>
              </a:buClr>
              <a:buSzPct val="100000"/>
              <a:buChar char="•"/>
            </a:pPr>
            <a:r>
              <a:rPr lang="en-CA" sz="3200"/>
              <a:t>Items, loot, trophies, achievements, “collect-all’s”—scarcity and intervals, overused to simulate “progression.”  </a:t>
            </a:r>
            <a:br>
              <a:rPr lang="en-CA"/>
            </a:br>
            <a:endParaRPr/>
          </a:p>
          <a:p>
            <a:pPr indent="-40639" lvl="0" marL="228600" rtl="0" algn="l">
              <a:lnSpc>
                <a:spcPct val="90000"/>
              </a:lnSpc>
              <a:spcBef>
                <a:spcPts val="1000"/>
              </a:spcBef>
              <a:spcAft>
                <a:spcPts val="0"/>
              </a:spcAft>
              <a:buClr>
                <a:schemeClr val="dk1"/>
              </a:buClr>
              <a:buSzPct val="100000"/>
              <a:buNone/>
            </a:pPr>
            <a:r>
              <a:t/>
            </a:r>
            <a:endParaRPr sz="3200"/>
          </a:p>
        </p:txBody>
      </p:sp>
      <p:sp>
        <p:nvSpPr>
          <p:cNvPr id="660" name="Google Shape;660;p85"/>
          <p:cNvSpPr txBox="1"/>
          <p:nvPr/>
        </p:nvSpPr>
        <p:spPr>
          <a:xfrm>
            <a:off x="0" y="290985"/>
            <a:ext cx="9593705" cy="9377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6000"/>
              <a:buFont typeface="Calibri"/>
              <a:buNone/>
            </a:pPr>
            <a:r>
              <a:rPr b="1" lang="en-CA" sz="6000">
                <a:solidFill>
                  <a:schemeClr val="lt1"/>
                </a:solidFill>
                <a:latin typeface="Calibri"/>
                <a:ea typeface="Calibri"/>
                <a:cs typeface="Calibri"/>
                <a:sym typeface="Calibri"/>
              </a:rPr>
              <a:t>Conclusion: Be Careful </a:t>
            </a:r>
            <a:endParaRPr b="1" sz="60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idx="1" type="body"/>
          </p:nvPr>
        </p:nvSpPr>
        <p:spPr>
          <a:xfrm>
            <a:off x="492211" y="1764829"/>
            <a:ext cx="8281086" cy="435133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lang="en-CA"/>
              <a:t>A classification of video game players by Richard Bartle (ie: game designer, MMO pioneer, smug guy to the right).</a:t>
            </a:r>
            <a:endParaRPr/>
          </a:p>
          <a:p>
            <a:pPr indent="-228600" lvl="0" marL="228600" rtl="0" algn="l">
              <a:lnSpc>
                <a:spcPct val="90000"/>
              </a:lnSpc>
              <a:spcBef>
                <a:spcPts val="1000"/>
              </a:spcBef>
              <a:spcAft>
                <a:spcPts val="0"/>
              </a:spcAft>
              <a:buClr>
                <a:schemeClr val="dk1"/>
              </a:buClr>
              <a:buSzPct val="100000"/>
              <a:buChar char="•"/>
            </a:pPr>
            <a:r>
              <a:rPr lang="en-CA"/>
              <a:t>Classified players into four types: Killers, Achievers, Socializers and Explorers.</a:t>
            </a:r>
            <a:endParaRPr/>
          </a:p>
          <a:p>
            <a:pPr indent="-228600" lvl="0" marL="228600" rtl="0" algn="l">
              <a:lnSpc>
                <a:spcPct val="90000"/>
              </a:lnSpc>
              <a:spcBef>
                <a:spcPts val="1000"/>
              </a:spcBef>
              <a:spcAft>
                <a:spcPts val="0"/>
              </a:spcAft>
              <a:buClr>
                <a:schemeClr val="dk1"/>
              </a:buClr>
              <a:buSzPct val="100000"/>
              <a:buChar char="•"/>
            </a:pPr>
            <a:r>
              <a:rPr lang="en-CA"/>
              <a:t> The beginning of ‘gamer psychology’ and motivation</a:t>
            </a:r>
            <a:endParaRPr/>
          </a:p>
          <a:p>
            <a:pPr indent="-228600" lvl="0" marL="228600" rtl="0" algn="l">
              <a:lnSpc>
                <a:spcPct val="90000"/>
              </a:lnSpc>
              <a:spcBef>
                <a:spcPts val="1000"/>
              </a:spcBef>
              <a:spcAft>
                <a:spcPts val="0"/>
              </a:spcAft>
              <a:buClr>
                <a:schemeClr val="dk1"/>
              </a:buClr>
              <a:buSzPct val="100000"/>
              <a:buChar char="•"/>
            </a:pPr>
            <a:r>
              <a:rPr lang="en-CA"/>
              <a:t>Both praised as a sound framework and a limiting one: applies mostly to MMOs but is ‘pushed’ (unsuccessfully) onto other genres.</a:t>
            </a:r>
            <a:endParaRPr/>
          </a:p>
          <a:p>
            <a:pPr indent="-228600" lvl="0" marL="228600" rtl="0" algn="l">
              <a:lnSpc>
                <a:spcPct val="90000"/>
              </a:lnSpc>
              <a:spcBef>
                <a:spcPts val="1000"/>
              </a:spcBef>
              <a:spcAft>
                <a:spcPts val="0"/>
              </a:spcAft>
              <a:buClr>
                <a:schemeClr val="dk1"/>
              </a:buClr>
              <a:buSzPct val="100000"/>
              <a:buChar char="•"/>
            </a:pPr>
            <a:r>
              <a:rPr lang="en-CA"/>
              <a:t>Take the </a:t>
            </a:r>
            <a:r>
              <a:rPr lang="en-CA" u="sng">
                <a:solidFill>
                  <a:schemeClr val="hlink"/>
                </a:solidFill>
                <a:hlinkClick r:id="rId3"/>
              </a:rPr>
              <a:t>test yourself </a:t>
            </a:r>
            <a:r>
              <a:rPr lang="en-CA"/>
              <a:t>to see where you fall: I’m 60% explorer, BTW.  </a:t>
            </a:r>
            <a:endParaRPr/>
          </a:p>
          <a:p>
            <a:pPr indent="0" lvl="0" marL="0" rtl="0" algn="l">
              <a:lnSpc>
                <a:spcPct val="90000"/>
              </a:lnSpc>
              <a:spcBef>
                <a:spcPts val="1000"/>
              </a:spcBef>
              <a:spcAft>
                <a:spcPts val="0"/>
              </a:spcAft>
              <a:buClr>
                <a:schemeClr val="dk1"/>
              </a:buClr>
              <a:buSzPct val="100000"/>
              <a:buNone/>
            </a:pPr>
            <a:r>
              <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142" name="Google Shape;142;p20"/>
          <p:cNvSpPr txBox="1"/>
          <p:nvPr/>
        </p:nvSpPr>
        <p:spPr>
          <a:xfrm>
            <a:off x="1" y="290984"/>
            <a:ext cx="7018638" cy="1027069"/>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Bartle’s Taxonomy of Player Types</a:t>
            </a:r>
            <a:endParaRPr b="1" i="0" sz="5500" u="none" cap="none" strike="noStrike">
              <a:solidFill>
                <a:schemeClr val="lt1"/>
              </a:solidFill>
              <a:latin typeface="Calibri"/>
              <a:ea typeface="Calibri"/>
              <a:cs typeface="Calibri"/>
              <a:sym typeface="Calibri"/>
            </a:endParaRPr>
          </a:p>
        </p:txBody>
      </p:sp>
      <p:pic>
        <p:nvPicPr>
          <p:cNvPr id="143" name="Google Shape;143;p20"/>
          <p:cNvPicPr preferRelativeResize="0"/>
          <p:nvPr/>
        </p:nvPicPr>
        <p:blipFill rotWithShape="1">
          <a:blip r:embed="rId4">
            <a:alphaModFix/>
          </a:blip>
          <a:srcRect b="0" l="0" r="0" t="26070"/>
          <a:stretch/>
        </p:blipFill>
        <p:spPr>
          <a:xfrm>
            <a:off x="9531178" y="310056"/>
            <a:ext cx="2438400" cy="2704070"/>
          </a:xfrm>
          <a:prstGeom prst="rect">
            <a:avLst/>
          </a:prstGeom>
          <a:noFill/>
          <a:ln cap="flat" cmpd="sng" w="38100">
            <a:solidFill>
              <a:schemeClr val="dk1"/>
            </a:solidFill>
            <a:prstDash val="solid"/>
            <a:round/>
            <a:headEnd len="sm" w="sm" type="none"/>
            <a:tailEnd len="sm" w="sm" type="none"/>
          </a:ln>
        </p:spPr>
      </p:pic>
      <p:pic>
        <p:nvPicPr>
          <p:cNvPr id="144" name="Google Shape;144;p20"/>
          <p:cNvPicPr preferRelativeResize="0"/>
          <p:nvPr/>
        </p:nvPicPr>
        <p:blipFill rotWithShape="1">
          <a:blip r:embed="rId5">
            <a:alphaModFix/>
          </a:blip>
          <a:srcRect b="4801" l="0" r="0" t="0"/>
          <a:stretch/>
        </p:blipFill>
        <p:spPr>
          <a:xfrm>
            <a:off x="8851801" y="3451654"/>
            <a:ext cx="3340199" cy="3179806"/>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idx="1" type="body"/>
          </p:nvPr>
        </p:nvSpPr>
        <p:spPr>
          <a:xfrm>
            <a:off x="525162" y="1669106"/>
            <a:ext cx="9022492"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a:t>Playing games fills a “need”—the real question is (as designers) what are the needs of your players?</a:t>
            </a:r>
            <a:endParaRPr/>
          </a:p>
          <a:p>
            <a:pPr indent="-228600" lvl="0" marL="228600" rtl="0" algn="l">
              <a:lnSpc>
                <a:spcPct val="90000"/>
              </a:lnSpc>
              <a:spcBef>
                <a:spcPts val="1000"/>
              </a:spcBef>
              <a:spcAft>
                <a:spcPts val="0"/>
              </a:spcAft>
              <a:buClr>
                <a:schemeClr val="dk1"/>
              </a:buClr>
              <a:buSzPct val="100000"/>
              <a:buChar char="•"/>
            </a:pPr>
            <a:r>
              <a:rPr lang="en-CA"/>
              <a:t>Do you design a game for all players or one player                           type? </a:t>
            </a:r>
            <a:endParaRPr/>
          </a:p>
          <a:p>
            <a:pPr indent="-228600" lvl="0" marL="228600" rtl="0" algn="l">
              <a:lnSpc>
                <a:spcPct val="90000"/>
              </a:lnSpc>
              <a:spcBef>
                <a:spcPts val="1000"/>
              </a:spcBef>
              <a:spcAft>
                <a:spcPts val="0"/>
              </a:spcAft>
              <a:buClr>
                <a:schemeClr val="dk1"/>
              </a:buClr>
              <a:buSzPct val="100000"/>
              <a:buChar char="•"/>
            </a:pPr>
            <a:r>
              <a:rPr lang="en-CA"/>
              <a:t>Is there a right and wrong (or ethical/unethical)                                         way to design the game? </a:t>
            </a:r>
            <a:endParaRPr/>
          </a:p>
          <a:p>
            <a:pPr indent="-228600" lvl="0" marL="228600" rtl="0" algn="l">
              <a:lnSpc>
                <a:spcPct val="90000"/>
              </a:lnSpc>
              <a:spcBef>
                <a:spcPts val="1000"/>
              </a:spcBef>
              <a:spcAft>
                <a:spcPts val="0"/>
              </a:spcAft>
              <a:buClr>
                <a:schemeClr val="dk1"/>
              </a:buClr>
              <a:buSzPct val="100000"/>
              <a:buChar char="•"/>
            </a:pPr>
            <a:r>
              <a:rPr lang="en-CA"/>
              <a:t>Should you cater to all your players’                                                                 “wants”—even if they have negative                             consequences? </a:t>
            </a:r>
            <a:endParaRPr/>
          </a:p>
          <a:p>
            <a:pPr indent="-228600" lvl="0" marL="228600" rtl="0" algn="l">
              <a:lnSpc>
                <a:spcPct val="90000"/>
              </a:lnSpc>
              <a:spcBef>
                <a:spcPts val="1000"/>
              </a:spcBef>
              <a:spcAft>
                <a:spcPts val="0"/>
              </a:spcAft>
              <a:buClr>
                <a:schemeClr val="dk1"/>
              </a:buClr>
              <a:buSzPct val="100000"/>
              <a:buChar char="•"/>
            </a:pPr>
            <a:r>
              <a:rPr lang="en-CA"/>
              <a:t>At what point is your game design exploiting your                        players’ wants as opposed to merely satisfying them? </a:t>
            </a:r>
            <a:endParaRPr/>
          </a:p>
        </p:txBody>
      </p:sp>
      <p:sp>
        <p:nvSpPr>
          <p:cNvPr id="150" name="Google Shape;150;p21"/>
          <p:cNvSpPr txBox="1"/>
          <p:nvPr/>
        </p:nvSpPr>
        <p:spPr>
          <a:xfrm>
            <a:off x="1" y="290984"/>
            <a:ext cx="7982464" cy="1027069"/>
          </a:xfrm>
          <a:prstGeom prst="rect">
            <a:avLst/>
          </a:prstGeom>
          <a:solidFill>
            <a:schemeClr val="dk1"/>
          </a:solidFill>
          <a:ln>
            <a:noFill/>
          </a:ln>
        </p:spPr>
        <p:txBody>
          <a:bodyPr anchorCtr="0" anchor="ctr" bIns="45700" lIns="91425" spcFirstLastPara="1" rIns="91425" wrap="square" tIns="45700">
            <a:normAutofit fontScale="75000" lnSpcReduction="20000"/>
          </a:bodyPr>
          <a:lstStyle/>
          <a:p>
            <a:pPr indent="0" lvl="0" marL="0" marR="0" rtl="0" algn="l">
              <a:lnSpc>
                <a:spcPct val="90000"/>
              </a:lnSpc>
              <a:spcBef>
                <a:spcPts val="0"/>
              </a:spcBef>
              <a:spcAft>
                <a:spcPts val="0"/>
              </a:spcAft>
              <a:buClr>
                <a:schemeClr val="lt1"/>
              </a:buClr>
              <a:buSzPct val="100000"/>
              <a:buFont typeface="Calibri"/>
              <a:buNone/>
            </a:pPr>
            <a:r>
              <a:rPr b="1" i="0" lang="en-CA" sz="5500" u="none" cap="none" strike="noStrike">
                <a:solidFill>
                  <a:schemeClr val="lt1"/>
                </a:solidFill>
                <a:latin typeface="Calibri"/>
                <a:ea typeface="Calibri"/>
                <a:cs typeface="Calibri"/>
                <a:sym typeface="Calibri"/>
              </a:rPr>
              <a:t>Philosophical Questions About Design and Motivation </a:t>
            </a:r>
            <a:endParaRPr b="1" i="0" sz="5500" u="none" cap="none" strike="noStrike">
              <a:solidFill>
                <a:schemeClr val="lt1"/>
              </a:solidFill>
              <a:latin typeface="Calibri"/>
              <a:ea typeface="Calibri"/>
              <a:cs typeface="Calibri"/>
              <a:sym typeface="Calibri"/>
            </a:endParaRPr>
          </a:p>
        </p:txBody>
      </p:sp>
      <p:pic>
        <p:nvPicPr>
          <p:cNvPr id="151" name="Google Shape;151;p21"/>
          <p:cNvPicPr preferRelativeResize="0"/>
          <p:nvPr/>
        </p:nvPicPr>
        <p:blipFill rotWithShape="1">
          <a:blip r:embed="rId3">
            <a:alphaModFix/>
          </a:blip>
          <a:srcRect b="0" l="0" r="0" t="0"/>
          <a:stretch/>
        </p:blipFill>
        <p:spPr>
          <a:xfrm>
            <a:off x="8303741" y="2377601"/>
            <a:ext cx="3363314" cy="4175598"/>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